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71"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319" r:id="rId19"/>
    <p:sldId id="320" r:id="rId20"/>
    <p:sldId id="321" r:id="rId21"/>
    <p:sldId id="273" r:id="rId22"/>
    <p:sldId id="274" r:id="rId23"/>
    <p:sldId id="322" r:id="rId24"/>
    <p:sldId id="323" r:id="rId25"/>
    <p:sldId id="324" r:id="rId26"/>
    <p:sldId id="336"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30" r:id="rId67"/>
    <p:sldId id="314" r:id="rId68"/>
    <p:sldId id="329" r:id="rId69"/>
    <p:sldId id="315" r:id="rId70"/>
    <p:sldId id="333" r:id="rId71"/>
    <p:sldId id="316" r:id="rId72"/>
    <p:sldId id="335" r:id="rId73"/>
    <p:sldId id="332" r:id="rId74"/>
    <p:sldId id="317" r:id="rId75"/>
    <p:sldId id="334" r:id="rId76"/>
    <p:sldId id="328" r:id="rId77"/>
    <p:sldId id="325" r:id="rId78"/>
    <p:sldId id="326" r:id="rId79"/>
    <p:sldId id="318" r:id="rId80"/>
    <p:sldId id="331" r:id="rId81"/>
    <p:sldId id="337" r:id="rId82"/>
    <p:sldId id="338" r:id="rId83"/>
    <p:sldId id="339" r:id="rId84"/>
    <p:sldId id="340" r:id="rId85"/>
    <p:sldId id="341" r:id="rId86"/>
    <p:sldId id="342" r:id="rId87"/>
    <p:sldId id="343" r:id="rId88"/>
    <p:sldId id="345" r:id="rId89"/>
    <p:sldId id="346" r:id="rId90"/>
    <p:sldId id="347" r:id="rId91"/>
    <p:sldId id="349" r:id="rId9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734" autoAdjust="0"/>
    <p:restoredTop sz="94660"/>
  </p:normalViewPr>
  <p:slideViewPr>
    <p:cSldViewPr snapToGrid="0">
      <p:cViewPr varScale="1">
        <p:scale>
          <a:sx n="41" d="100"/>
          <a:sy n="41" d="100"/>
        </p:scale>
        <p:origin x="78" y="147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75FB1A-4DFE-4DE2-B872-40E008B0F0B4}" type="datetimeFigureOut">
              <a:rPr lang="en-US" smtClean="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A316DD-B18C-455C-A0DB-467DBB4BDDCA}" type="slidenum">
              <a:rPr lang="en-US" smtClean="0"/>
              <a:t>‹#›</a:t>
            </a:fld>
            <a:endParaRPr lang="en-US" dirty="0"/>
          </a:p>
        </p:txBody>
      </p:sp>
    </p:spTree>
    <p:extLst>
      <p:ext uri="{BB962C8B-B14F-4D97-AF65-F5344CB8AC3E}">
        <p14:creationId xmlns:p14="http://schemas.microsoft.com/office/powerpoint/2010/main" val="169877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75FB1A-4DFE-4DE2-B872-40E008B0F0B4}" type="datetimeFigureOut">
              <a:rPr lang="en-US" smtClean="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A316DD-B18C-455C-A0DB-467DBB4BDDCA}" type="slidenum">
              <a:rPr lang="en-US" smtClean="0"/>
              <a:t>‹#›</a:t>
            </a:fld>
            <a:endParaRPr lang="en-US" dirty="0"/>
          </a:p>
        </p:txBody>
      </p:sp>
    </p:spTree>
    <p:extLst>
      <p:ext uri="{BB962C8B-B14F-4D97-AF65-F5344CB8AC3E}">
        <p14:creationId xmlns:p14="http://schemas.microsoft.com/office/powerpoint/2010/main" val="3715460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75FB1A-4DFE-4DE2-B872-40E008B0F0B4}" type="datetimeFigureOut">
              <a:rPr lang="en-US" smtClean="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A316DD-B18C-455C-A0DB-467DBB4BDDCA}"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13874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75FB1A-4DFE-4DE2-B872-40E008B0F0B4}" type="datetimeFigureOut">
              <a:rPr lang="en-US" smtClean="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A316DD-B18C-455C-A0DB-467DBB4BDDCA}" type="slidenum">
              <a:rPr lang="en-US" smtClean="0"/>
              <a:t>‹#›</a:t>
            </a:fld>
            <a:endParaRPr lang="en-US" dirty="0"/>
          </a:p>
        </p:txBody>
      </p:sp>
    </p:spTree>
    <p:extLst>
      <p:ext uri="{BB962C8B-B14F-4D97-AF65-F5344CB8AC3E}">
        <p14:creationId xmlns:p14="http://schemas.microsoft.com/office/powerpoint/2010/main" val="1462137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75FB1A-4DFE-4DE2-B872-40E008B0F0B4}" type="datetimeFigureOut">
              <a:rPr lang="en-US" smtClean="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A316DD-B18C-455C-A0DB-467DBB4BDDCA}"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979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75FB1A-4DFE-4DE2-B872-40E008B0F0B4}" type="datetimeFigureOut">
              <a:rPr lang="en-US" smtClean="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A316DD-B18C-455C-A0DB-467DBB4BDDCA}" type="slidenum">
              <a:rPr lang="en-US" smtClean="0"/>
              <a:t>‹#›</a:t>
            </a:fld>
            <a:endParaRPr lang="en-US" dirty="0"/>
          </a:p>
        </p:txBody>
      </p:sp>
    </p:spTree>
    <p:extLst>
      <p:ext uri="{BB962C8B-B14F-4D97-AF65-F5344CB8AC3E}">
        <p14:creationId xmlns:p14="http://schemas.microsoft.com/office/powerpoint/2010/main" val="2130797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75FB1A-4DFE-4DE2-B872-40E008B0F0B4}" type="datetimeFigureOut">
              <a:rPr lang="en-US" smtClean="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A316DD-B18C-455C-A0DB-467DBB4BDDCA}" type="slidenum">
              <a:rPr lang="en-US" smtClean="0"/>
              <a:t>‹#›</a:t>
            </a:fld>
            <a:endParaRPr lang="en-US" dirty="0"/>
          </a:p>
        </p:txBody>
      </p:sp>
    </p:spTree>
    <p:extLst>
      <p:ext uri="{BB962C8B-B14F-4D97-AF65-F5344CB8AC3E}">
        <p14:creationId xmlns:p14="http://schemas.microsoft.com/office/powerpoint/2010/main" val="160780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75FB1A-4DFE-4DE2-B872-40E008B0F0B4}" type="datetimeFigureOut">
              <a:rPr lang="en-US" smtClean="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A316DD-B18C-455C-A0DB-467DBB4BDDCA}" type="slidenum">
              <a:rPr lang="en-US" smtClean="0"/>
              <a:t>‹#›</a:t>
            </a:fld>
            <a:endParaRPr lang="en-US" dirty="0"/>
          </a:p>
        </p:txBody>
      </p:sp>
    </p:spTree>
    <p:extLst>
      <p:ext uri="{BB962C8B-B14F-4D97-AF65-F5344CB8AC3E}">
        <p14:creationId xmlns:p14="http://schemas.microsoft.com/office/powerpoint/2010/main" val="415777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75FB1A-4DFE-4DE2-B872-40E008B0F0B4}" type="datetimeFigureOut">
              <a:rPr lang="en-US" smtClean="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A316DD-B18C-455C-A0DB-467DBB4BDDCA}" type="slidenum">
              <a:rPr lang="en-US" smtClean="0"/>
              <a:t>‹#›</a:t>
            </a:fld>
            <a:endParaRPr lang="en-US" dirty="0"/>
          </a:p>
        </p:txBody>
      </p:sp>
    </p:spTree>
    <p:extLst>
      <p:ext uri="{BB962C8B-B14F-4D97-AF65-F5344CB8AC3E}">
        <p14:creationId xmlns:p14="http://schemas.microsoft.com/office/powerpoint/2010/main" val="421392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75FB1A-4DFE-4DE2-B872-40E008B0F0B4}" type="datetimeFigureOut">
              <a:rPr lang="en-US" smtClean="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A316DD-B18C-455C-A0DB-467DBB4BDDCA}" type="slidenum">
              <a:rPr lang="en-US" smtClean="0"/>
              <a:t>‹#›</a:t>
            </a:fld>
            <a:endParaRPr lang="en-US" dirty="0"/>
          </a:p>
        </p:txBody>
      </p:sp>
    </p:spTree>
    <p:extLst>
      <p:ext uri="{BB962C8B-B14F-4D97-AF65-F5344CB8AC3E}">
        <p14:creationId xmlns:p14="http://schemas.microsoft.com/office/powerpoint/2010/main" val="26171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75FB1A-4DFE-4DE2-B872-40E008B0F0B4}" type="datetimeFigureOut">
              <a:rPr lang="en-US" smtClean="0"/>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A316DD-B18C-455C-A0DB-467DBB4BDDCA}" type="slidenum">
              <a:rPr lang="en-US" smtClean="0"/>
              <a:t>‹#›</a:t>
            </a:fld>
            <a:endParaRPr lang="en-US" dirty="0"/>
          </a:p>
        </p:txBody>
      </p:sp>
    </p:spTree>
    <p:extLst>
      <p:ext uri="{BB962C8B-B14F-4D97-AF65-F5344CB8AC3E}">
        <p14:creationId xmlns:p14="http://schemas.microsoft.com/office/powerpoint/2010/main" val="271144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75FB1A-4DFE-4DE2-B872-40E008B0F0B4}" type="datetimeFigureOut">
              <a:rPr lang="en-US" smtClean="0"/>
              <a:t>4/24/2018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EA316DD-B18C-455C-A0DB-467DBB4BDDCA}" type="slidenum">
              <a:rPr lang="en-US" smtClean="0"/>
              <a:t>‹#›</a:t>
            </a:fld>
            <a:endParaRPr lang="en-US" dirty="0"/>
          </a:p>
        </p:txBody>
      </p:sp>
    </p:spTree>
    <p:extLst>
      <p:ext uri="{BB962C8B-B14F-4D97-AF65-F5344CB8AC3E}">
        <p14:creationId xmlns:p14="http://schemas.microsoft.com/office/powerpoint/2010/main" val="82997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75FB1A-4DFE-4DE2-B872-40E008B0F0B4}" type="datetimeFigureOut">
              <a:rPr lang="en-US" smtClean="0"/>
              <a:t>4/24/2018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EA316DD-B18C-455C-A0DB-467DBB4BDDCA}" type="slidenum">
              <a:rPr lang="en-US" smtClean="0"/>
              <a:t>‹#›</a:t>
            </a:fld>
            <a:endParaRPr lang="en-US" dirty="0"/>
          </a:p>
        </p:txBody>
      </p:sp>
    </p:spTree>
    <p:extLst>
      <p:ext uri="{BB962C8B-B14F-4D97-AF65-F5344CB8AC3E}">
        <p14:creationId xmlns:p14="http://schemas.microsoft.com/office/powerpoint/2010/main" val="357726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75FB1A-4DFE-4DE2-B872-40E008B0F0B4}" type="datetimeFigureOut">
              <a:rPr lang="en-US" smtClean="0"/>
              <a:t>4/24/2018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EA316DD-B18C-455C-A0DB-467DBB4BDDCA}" type="slidenum">
              <a:rPr lang="en-US" smtClean="0"/>
              <a:t>‹#›</a:t>
            </a:fld>
            <a:endParaRPr lang="en-US" dirty="0"/>
          </a:p>
        </p:txBody>
      </p:sp>
    </p:spTree>
    <p:extLst>
      <p:ext uri="{BB962C8B-B14F-4D97-AF65-F5344CB8AC3E}">
        <p14:creationId xmlns:p14="http://schemas.microsoft.com/office/powerpoint/2010/main" val="359581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75FB1A-4DFE-4DE2-B872-40E008B0F0B4}" type="datetimeFigureOut">
              <a:rPr lang="en-US" smtClean="0"/>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A316DD-B18C-455C-A0DB-467DBB4BDDCA}" type="slidenum">
              <a:rPr lang="en-US" smtClean="0"/>
              <a:t>‹#›</a:t>
            </a:fld>
            <a:endParaRPr lang="en-US" dirty="0"/>
          </a:p>
        </p:txBody>
      </p:sp>
    </p:spTree>
    <p:extLst>
      <p:ext uri="{BB962C8B-B14F-4D97-AF65-F5344CB8AC3E}">
        <p14:creationId xmlns:p14="http://schemas.microsoft.com/office/powerpoint/2010/main" val="330012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75FB1A-4DFE-4DE2-B872-40E008B0F0B4}" type="datetimeFigureOut">
              <a:rPr lang="en-US" smtClean="0"/>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A316DD-B18C-455C-A0DB-467DBB4BDDCA}" type="slidenum">
              <a:rPr lang="en-US" smtClean="0"/>
              <a:t>‹#›</a:t>
            </a:fld>
            <a:endParaRPr lang="en-US" dirty="0"/>
          </a:p>
        </p:txBody>
      </p:sp>
    </p:spTree>
    <p:extLst>
      <p:ext uri="{BB962C8B-B14F-4D97-AF65-F5344CB8AC3E}">
        <p14:creationId xmlns:p14="http://schemas.microsoft.com/office/powerpoint/2010/main" val="341892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375FB1A-4DFE-4DE2-B872-40E008B0F0B4}" type="datetimeFigureOut">
              <a:rPr lang="en-US" smtClean="0"/>
              <a:t>4/24/2018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EA316DD-B18C-455C-A0DB-467DBB4BDDCA}" type="slidenum">
              <a:rPr lang="en-US" smtClean="0"/>
              <a:t>‹#›</a:t>
            </a:fld>
            <a:endParaRPr lang="en-US" dirty="0"/>
          </a:p>
        </p:txBody>
      </p:sp>
    </p:spTree>
    <p:extLst>
      <p:ext uri="{BB962C8B-B14F-4D97-AF65-F5344CB8AC3E}">
        <p14:creationId xmlns:p14="http://schemas.microsoft.com/office/powerpoint/2010/main" val="8846119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 Target="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paws.gcsu.edu/"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22.xml"/></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 Target="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hyperlink" Target="http://paws.gcsu.edu/"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hyperlink" Target="http://www.gcsu.edu/registrar/degreeworks.ht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34.xml"/><Relationship Id="rId1" Type="http://schemas.openxmlformats.org/officeDocument/2006/relationships/slideLayout" Target="../slideLayouts/slideLayout7.xml"/><Relationship Id="rId4" Type="http://schemas.openxmlformats.org/officeDocument/2006/relationships/slide" Target="slide33.xml"/></Relationships>
</file>

<file path=ppt/slides/_rels/slide34.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gcsu.view.usg.edu/d2l/home" TargetMode="External"/><Relationship Id="rId1" Type="http://schemas.openxmlformats.org/officeDocument/2006/relationships/slideLayout" Target="../slideLayouts/slideLayout1.xml"/><Relationship Id="rId4" Type="http://schemas.openxmlformats.org/officeDocument/2006/relationships/slide" Target="slide5.xml"/></Relationships>
</file>

<file path=ppt/slides/_rels/slide40.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slide" Target="slide4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6.xml"/></Relationships>
</file>

<file path=ppt/slides/_rels/slide50.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slide" Target="slide53.xml"/></Relationships>
</file>

<file path=ppt/slides/_rels/slide53.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slide" Target="slide7.xml"/></Relationships>
</file>

<file path=ppt/slides/_rels/slide60.xml.rels><?xml version="1.0" encoding="UTF-8" standalone="yes"?>
<Relationships xmlns="http://schemas.openxmlformats.org/package/2006/relationships"><Relationship Id="rId3" Type="http://schemas.openxmlformats.org/officeDocument/2006/relationships/hyperlink" Target="http://www.gcsu.edu/registrar/degreeworks.htm" TargetMode="External"/><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slide" Target="slide61.xml"/></Relationships>
</file>

<file path=ppt/slides/_rels/slide61.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slide" Target="slide6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slide" Target="slide6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slide" Target="slide6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slide" Target="slide6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slide" Target="slide6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slide" Target="slide6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slide" Target="slide7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slide" Target="slide7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slide" Target="slide7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slide" Target="slide74.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slide" Target="slide78.xml"/><Relationship Id="rId2" Type="http://schemas.openxmlformats.org/officeDocument/2006/relationships/slide" Target="slide77.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slide" Target="slide76.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youtube.com/watch?v=6GPgJbwr_8Q" TargetMode="External"/><Relationship Id="rId1" Type="http://schemas.openxmlformats.org/officeDocument/2006/relationships/slideLayout" Target="../slideLayouts/slideLayout7.xml"/><Relationship Id="rId4" Type="http://schemas.openxmlformats.org/officeDocument/2006/relationships/slide" Target="slide80.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slide" Target="slide81.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slide" Target="slide8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hyperlink" Target="http://www.livetext.com/"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hyperlink" Target="http://www.mozilla.com/en-US/firefox.html"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hyperlink" Target="mailto:ruby.griffin@gcsu.edu"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slide" Target="slide88.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hyperlink" Target="mailto:serve@gcsu.edu" TargetMode="External"/><Relationship Id="rId2" Type="http://schemas.openxmlformats.org/officeDocument/2006/relationships/hyperlink" Target="http://unify.gcsu.edu/" TargetMode="External"/><Relationship Id="rId1" Type="http://schemas.openxmlformats.org/officeDocument/2006/relationships/slideLayout" Target="../slideLayouts/slideLayout7.xml"/><Relationship Id="rId4" Type="http://schemas.openxmlformats.org/officeDocument/2006/relationships/slide" Target="slide89.xml"/></Relationships>
</file>

<file path=ppt/slides/_rels/slide89.xml.rels><?xml version="1.0" encoding="UTF-8" standalone="yes"?>
<Relationships xmlns="http://schemas.openxmlformats.org/package/2006/relationships"><Relationship Id="rId3" Type="http://schemas.openxmlformats.org/officeDocument/2006/relationships/slide" Target="slide90.xml"/><Relationship Id="rId2" Type="http://schemas.openxmlformats.org/officeDocument/2006/relationships/hyperlink" Target="mailto:ctl@gcsu.edu"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slide" Target="slide91.xml"/><Relationship Id="rId2" Type="http://schemas.openxmlformats.org/officeDocument/2006/relationships/hyperlink" Target="mailto:ctl@gcsu.edu" TargetMode="Externa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331279" y="4095814"/>
            <a:ext cx="3394762" cy="1978974"/>
          </a:xfrm>
          <a:prstGeom prst="rect">
            <a:avLst/>
          </a:prstGeom>
        </p:spPr>
      </p:pic>
      <p:sp>
        <p:nvSpPr>
          <p:cNvPr id="9" name="TextBox 8"/>
          <p:cNvSpPr txBox="1"/>
          <p:nvPr/>
        </p:nvSpPr>
        <p:spPr>
          <a:xfrm>
            <a:off x="6698512" y="2076155"/>
            <a:ext cx="184731" cy="369332"/>
          </a:xfrm>
          <a:prstGeom prst="rect">
            <a:avLst/>
          </a:prstGeom>
          <a:noFill/>
        </p:spPr>
        <p:txBody>
          <a:bodyPr wrap="none" rtlCol="0">
            <a:spAutoFit/>
          </a:bodyPr>
          <a:lstStyle/>
          <a:p>
            <a:endParaRPr lang="en-US" dirty="0"/>
          </a:p>
        </p:txBody>
      </p:sp>
      <p:sp>
        <p:nvSpPr>
          <p:cNvPr id="10" name="Rectangle 9"/>
          <p:cNvSpPr/>
          <p:nvPr/>
        </p:nvSpPr>
        <p:spPr>
          <a:xfrm>
            <a:off x="0" y="1060275"/>
            <a:ext cx="11697530" cy="156940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ounded Rectangle 1"/>
          <p:cNvSpPr/>
          <p:nvPr/>
        </p:nvSpPr>
        <p:spPr>
          <a:xfrm>
            <a:off x="2126510" y="407461"/>
            <a:ext cx="7804300" cy="232150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046228" y="1029606"/>
            <a:ext cx="5964864" cy="1077218"/>
          </a:xfrm>
          <a:prstGeom prst="rect">
            <a:avLst/>
          </a:prstGeom>
          <a:noFill/>
        </p:spPr>
        <p:txBody>
          <a:bodyPr wrap="square" rtlCol="0">
            <a:spAutoFit/>
          </a:bodyPr>
          <a:lstStyle/>
          <a:p>
            <a:pPr algn="ctr"/>
            <a:r>
              <a:rPr lang="en-US" sz="3200" dirty="0"/>
              <a:t>Welcome to Georgia College</a:t>
            </a:r>
          </a:p>
          <a:p>
            <a:endParaRPr lang="en-US" sz="3200" dirty="0"/>
          </a:p>
        </p:txBody>
      </p:sp>
      <p:sp>
        <p:nvSpPr>
          <p:cNvPr id="4" name="Right Arrow 3">
            <a:hlinkClick r:id="rId3" action="ppaction://hlinksldjump"/>
          </p:cNvPr>
          <p:cNvSpPr/>
          <p:nvPr/>
        </p:nvSpPr>
        <p:spPr>
          <a:xfrm>
            <a:off x="10221238" y="5837129"/>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666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5617029"/>
            <a:ext cx="2171799" cy="1142916"/>
          </a:xfrm>
          <a:prstGeom prst="rect">
            <a:avLst/>
          </a:prstGeom>
        </p:spPr>
      </p:pic>
      <p:sp>
        <p:nvSpPr>
          <p:cNvPr id="9" name="TextBox 8"/>
          <p:cNvSpPr txBox="1"/>
          <p:nvPr/>
        </p:nvSpPr>
        <p:spPr>
          <a:xfrm>
            <a:off x="6698512" y="2076155"/>
            <a:ext cx="184731" cy="369332"/>
          </a:xfrm>
          <a:prstGeom prst="rect">
            <a:avLst/>
          </a:prstGeom>
          <a:noFill/>
        </p:spPr>
        <p:txBody>
          <a:bodyPr wrap="none" rtlCol="0">
            <a:spAutoFit/>
          </a:bodyPr>
          <a:lstStyle/>
          <a:p>
            <a:endParaRPr lang="en-US" dirty="0"/>
          </a:p>
        </p:txBody>
      </p:sp>
      <p:sp>
        <p:nvSpPr>
          <p:cNvPr id="10" name="Rectangle 9"/>
          <p:cNvSpPr/>
          <p:nvPr/>
        </p:nvSpPr>
        <p:spPr>
          <a:xfrm>
            <a:off x="255181" y="156470"/>
            <a:ext cx="11697530" cy="156940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ounded Rectangle 1"/>
          <p:cNvSpPr/>
          <p:nvPr/>
        </p:nvSpPr>
        <p:spPr>
          <a:xfrm>
            <a:off x="2231251" y="24256"/>
            <a:ext cx="7745390" cy="219071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Unify</a:t>
            </a:r>
            <a:endParaRPr lang="en-US" dirty="0"/>
          </a:p>
        </p:txBody>
      </p:sp>
      <p:sp>
        <p:nvSpPr>
          <p:cNvPr id="4" name="Rounded Rectangle 3"/>
          <p:cNvSpPr/>
          <p:nvPr/>
        </p:nvSpPr>
        <p:spPr>
          <a:xfrm>
            <a:off x="1834962" y="2565257"/>
            <a:ext cx="8537967" cy="3278743"/>
          </a:xfrm>
          <a:prstGeom prst="roundRect">
            <a:avLst/>
          </a:prstGeom>
          <a:solidFill>
            <a:srgbClr val="0070C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325" algn="ctr"/>
            <a:r>
              <a:rPr lang="en-US" sz="2800" dirty="0"/>
              <a:t>Return to unify.gcsu.edu </a:t>
            </a:r>
          </a:p>
          <a:p>
            <a:pPr marL="60325" algn="ctr"/>
            <a:r>
              <a:rPr lang="en-US" sz="2800" dirty="0"/>
              <a:t>Select the password tab </a:t>
            </a:r>
          </a:p>
          <a:p>
            <a:pPr marL="60325" algn="ctr"/>
            <a:r>
              <a:rPr lang="en-US" sz="2800" dirty="0"/>
              <a:t>		Follow the link  </a:t>
            </a:r>
            <a:r>
              <a:rPr lang="en-US" sz="3600" dirty="0">
                <a:solidFill>
                  <a:srgbClr val="0070C0"/>
                </a:solidFill>
              </a:rPr>
              <a:t>SET or Change Enrollment icon.</a:t>
            </a:r>
          </a:p>
        </p:txBody>
      </p:sp>
      <p:sp>
        <p:nvSpPr>
          <p:cNvPr id="7" name="Right Arrow 6">
            <a:hlinkClick r:id="rId3" action="ppaction://hlinksldjump"/>
          </p:cNvPr>
          <p:cNvSpPr/>
          <p:nvPr/>
        </p:nvSpPr>
        <p:spPr>
          <a:xfrm>
            <a:off x="10372929" y="6059656"/>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868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0063" y="5769428"/>
            <a:ext cx="2068531" cy="1088571"/>
          </a:xfrm>
          <a:prstGeom prst="rect">
            <a:avLst/>
          </a:prstGeom>
        </p:spPr>
      </p:pic>
      <p:sp>
        <p:nvSpPr>
          <p:cNvPr id="9" name="TextBox 8"/>
          <p:cNvSpPr txBox="1"/>
          <p:nvPr/>
        </p:nvSpPr>
        <p:spPr>
          <a:xfrm>
            <a:off x="6698512" y="2076155"/>
            <a:ext cx="184731" cy="369332"/>
          </a:xfrm>
          <a:prstGeom prst="rect">
            <a:avLst/>
          </a:prstGeom>
          <a:noFill/>
        </p:spPr>
        <p:txBody>
          <a:bodyPr wrap="none" rtlCol="0">
            <a:spAutoFit/>
          </a:bodyPr>
          <a:lstStyle/>
          <a:p>
            <a:endParaRPr lang="en-US" dirty="0"/>
          </a:p>
        </p:txBody>
      </p:sp>
      <p:sp>
        <p:nvSpPr>
          <p:cNvPr id="10" name="Rectangle 9"/>
          <p:cNvSpPr/>
          <p:nvPr/>
        </p:nvSpPr>
        <p:spPr>
          <a:xfrm>
            <a:off x="255181" y="156470"/>
            <a:ext cx="11697530" cy="156940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ounded Rectangle 1"/>
          <p:cNvSpPr/>
          <p:nvPr/>
        </p:nvSpPr>
        <p:spPr>
          <a:xfrm>
            <a:off x="2231251" y="24256"/>
            <a:ext cx="7745390" cy="219071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Unify</a:t>
            </a:r>
            <a:endParaRPr lang="en-US" dirty="0"/>
          </a:p>
        </p:txBody>
      </p:sp>
      <p:sp>
        <p:nvSpPr>
          <p:cNvPr id="4" name="Rounded Rectangle 3"/>
          <p:cNvSpPr/>
          <p:nvPr/>
        </p:nvSpPr>
        <p:spPr>
          <a:xfrm>
            <a:off x="1513076" y="2445487"/>
            <a:ext cx="8683256" cy="4292743"/>
          </a:xfrm>
          <a:prstGeom prst="roundRect">
            <a:avLst/>
          </a:prstGeom>
          <a:solidFill>
            <a:srgbClr val="0070C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Enter your email address and initial password </a:t>
            </a:r>
          </a:p>
          <a:p>
            <a:pPr algn="ctr"/>
            <a:r>
              <a:rPr lang="en-US" sz="2800" dirty="0"/>
              <a:t>Answer the 5 Security Questions </a:t>
            </a:r>
          </a:p>
          <a:p>
            <a:pPr algn="ctr"/>
            <a:r>
              <a:rPr lang="en-US" sz="2800" dirty="0"/>
              <a:t>Select Enroll</a:t>
            </a:r>
            <a:endParaRPr lang="en-US" sz="3600" dirty="0">
              <a:solidFill>
                <a:srgbClr val="0070C0"/>
              </a:solidFill>
            </a:endParaRPr>
          </a:p>
        </p:txBody>
      </p:sp>
      <p:sp>
        <p:nvSpPr>
          <p:cNvPr id="7" name="Right Arrow 6">
            <a:hlinkClick r:id="rId3" action="ppaction://hlinksldjump"/>
          </p:cNvPr>
          <p:cNvSpPr/>
          <p:nvPr/>
        </p:nvSpPr>
        <p:spPr>
          <a:xfrm>
            <a:off x="10609545" y="6071397"/>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11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82834" y="2260821"/>
            <a:ext cx="9221345" cy="4510811"/>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rPr>
              <a:t>Did you receive a message confirming successful enrollment?</a:t>
            </a:r>
          </a:p>
          <a:p>
            <a:pPr algn="ctr"/>
            <a:r>
              <a:rPr lang="en-US" sz="2800" dirty="0">
                <a:solidFill>
                  <a:schemeClr val="tx1"/>
                </a:solidFill>
                <a:hlinkClick r:id="rId2" action="ppaction://hlinksldjump"/>
              </a:rPr>
              <a:t>Yes </a:t>
            </a:r>
            <a:r>
              <a:rPr lang="en-US" sz="2800" dirty="0">
                <a:solidFill>
                  <a:schemeClr val="tx1"/>
                </a:solidFill>
              </a:rPr>
              <a:t>or </a:t>
            </a:r>
            <a:r>
              <a:rPr lang="en-US" sz="2800" dirty="0">
                <a:solidFill>
                  <a:schemeClr val="tx1"/>
                </a:solidFill>
                <a:hlinkClick r:id="rId3" action="ppaction://hlinksldjump"/>
              </a:rPr>
              <a:t>No</a:t>
            </a:r>
            <a:endParaRPr lang="en-US" sz="3600" dirty="0">
              <a:solidFill>
                <a:schemeClr val="tx1"/>
              </a:solidFill>
            </a:endParaRPr>
          </a:p>
        </p:txBody>
      </p:sp>
      <p:sp>
        <p:nvSpPr>
          <p:cNvPr id="9" name="TextBox 8"/>
          <p:cNvSpPr txBox="1"/>
          <p:nvPr/>
        </p:nvSpPr>
        <p:spPr>
          <a:xfrm>
            <a:off x="6698512" y="2076155"/>
            <a:ext cx="184731" cy="369332"/>
          </a:xfrm>
          <a:prstGeom prst="rect">
            <a:avLst/>
          </a:prstGeom>
          <a:noFill/>
        </p:spPr>
        <p:txBody>
          <a:bodyPr wrap="none" rtlCol="0">
            <a:spAutoFit/>
          </a:bodyPr>
          <a:lstStyle/>
          <a:p>
            <a:endParaRPr lang="en-US" dirty="0"/>
          </a:p>
        </p:txBody>
      </p:sp>
      <p:sp>
        <p:nvSpPr>
          <p:cNvPr id="10" name="Rectangle 9"/>
          <p:cNvSpPr/>
          <p:nvPr/>
        </p:nvSpPr>
        <p:spPr>
          <a:xfrm>
            <a:off x="255181" y="156470"/>
            <a:ext cx="11697530" cy="156940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ounded Rectangle 1"/>
          <p:cNvSpPr/>
          <p:nvPr/>
        </p:nvSpPr>
        <p:spPr>
          <a:xfrm>
            <a:off x="2231251" y="24256"/>
            <a:ext cx="7745390" cy="219071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Unify</a:t>
            </a:r>
            <a:endParaRPr lang="en-US" dirty="0"/>
          </a:p>
        </p:txBody>
      </p:sp>
    </p:spTree>
    <p:extLst>
      <p:ext uri="{BB962C8B-B14F-4D97-AF65-F5344CB8AC3E}">
        <p14:creationId xmlns:p14="http://schemas.microsoft.com/office/powerpoint/2010/main" val="4145850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5181" y="5656521"/>
            <a:ext cx="2283083" cy="1201479"/>
          </a:xfrm>
          <a:prstGeom prst="rect">
            <a:avLst/>
          </a:prstGeom>
        </p:spPr>
      </p:pic>
      <p:sp>
        <p:nvSpPr>
          <p:cNvPr id="9" name="TextBox 8"/>
          <p:cNvSpPr txBox="1"/>
          <p:nvPr/>
        </p:nvSpPr>
        <p:spPr>
          <a:xfrm>
            <a:off x="6698512" y="2076155"/>
            <a:ext cx="184731" cy="369332"/>
          </a:xfrm>
          <a:prstGeom prst="rect">
            <a:avLst/>
          </a:prstGeom>
          <a:noFill/>
        </p:spPr>
        <p:txBody>
          <a:bodyPr wrap="none" rtlCol="0">
            <a:spAutoFit/>
          </a:bodyPr>
          <a:lstStyle/>
          <a:p>
            <a:endParaRPr lang="en-US" dirty="0"/>
          </a:p>
        </p:txBody>
      </p:sp>
      <p:sp>
        <p:nvSpPr>
          <p:cNvPr id="10" name="Rectangle 9"/>
          <p:cNvSpPr/>
          <p:nvPr/>
        </p:nvSpPr>
        <p:spPr>
          <a:xfrm>
            <a:off x="255181" y="156470"/>
            <a:ext cx="11697530" cy="156940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ounded Rectangle 1"/>
          <p:cNvSpPr/>
          <p:nvPr/>
        </p:nvSpPr>
        <p:spPr>
          <a:xfrm>
            <a:off x="3226333" y="0"/>
            <a:ext cx="7745390" cy="219071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Unify</a:t>
            </a:r>
            <a:endParaRPr lang="en-US" dirty="0"/>
          </a:p>
        </p:txBody>
      </p:sp>
      <p:sp>
        <p:nvSpPr>
          <p:cNvPr id="4" name="Rounded Rectangle 3"/>
          <p:cNvSpPr/>
          <p:nvPr/>
        </p:nvSpPr>
        <p:spPr>
          <a:xfrm>
            <a:off x="1769079" y="2190719"/>
            <a:ext cx="9221345" cy="4510811"/>
          </a:xfrm>
          <a:prstGeom prst="roundRect">
            <a:avLst/>
          </a:prstGeom>
          <a:solidFill>
            <a:srgbClr val="0070C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Congratulations! You are enrolled in Unify. </a:t>
            </a:r>
          </a:p>
          <a:p>
            <a:pPr algn="ctr"/>
            <a:endParaRPr lang="en-US" sz="3600" dirty="0">
              <a:solidFill>
                <a:srgbClr val="0070C0"/>
              </a:solidFill>
            </a:endParaRPr>
          </a:p>
        </p:txBody>
      </p:sp>
      <p:sp>
        <p:nvSpPr>
          <p:cNvPr id="7" name="Right Arrow 6">
            <a:hlinkClick r:id="rId3" action="ppaction://hlinksldjump"/>
          </p:cNvPr>
          <p:cNvSpPr/>
          <p:nvPr/>
        </p:nvSpPr>
        <p:spPr>
          <a:xfrm>
            <a:off x="10971723" y="6252090"/>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3737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698512" y="2076155"/>
            <a:ext cx="184731" cy="369332"/>
          </a:xfrm>
          <a:prstGeom prst="rect">
            <a:avLst/>
          </a:prstGeom>
          <a:noFill/>
        </p:spPr>
        <p:txBody>
          <a:bodyPr wrap="none" rtlCol="0">
            <a:spAutoFit/>
          </a:bodyPr>
          <a:lstStyle/>
          <a:p>
            <a:endParaRPr lang="en-US" dirty="0"/>
          </a:p>
        </p:txBody>
      </p:sp>
      <p:sp>
        <p:nvSpPr>
          <p:cNvPr id="10" name="Rectangle 9"/>
          <p:cNvSpPr/>
          <p:nvPr/>
        </p:nvSpPr>
        <p:spPr>
          <a:xfrm>
            <a:off x="255181" y="156470"/>
            <a:ext cx="11697530" cy="156940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ounded Rectangle 1"/>
          <p:cNvSpPr/>
          <p:nvPr/>
        </p:nvSpPr>
        <p:spPr>
          <a:xfrm>
            <a:off x="2825817" y="97804"/>
            <a:ext cx="7745390" cy="219071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Unify</a:t>
            </a:r>
            <a:endParaRPr lang="en-US" dirty="0"/>
          </a:p>
        </p:txBody>
      </p:sp>
      <p:sp>
        <p:nvSpPr>
          <p:cNvPr id="4" name="Rounded Rectangle 3"/>
          <p:cNvSpPr/>
          <p:nvPr/>
        </p:nvSpPr>
        <p:spPr>
          <a:xfrm>
            <a:off x="2430739" y="2260821"/>
            <a:ext cx="9221345" cy="4510811"/>
          </a:xfrm>
          <a:prstGeom prst="roundRect">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For additional assistance, please contact Serv at (478) 445-7378. </a:t>
            </a:r>
          </a:p>
          <a:p>
            <a:pPr algn="ctr"/>
            <a:endParaRPr lang="en-US" sz="3600" dirty="0">
              <a:solidFill>
                <a:srgbClr val="0070C0"/>
              </a:solidFill>
            </a:endParaRPr>
          </a:p>
        </p:txBody>
      </p:sp>
      <p:pic>
        <p:nvPicPr>
          <p:cNvPr id="3" name="Picture 2"/>
          <p:cNvPicPr>
            <a:picLocks noChangeAspect="1"/>
          </p:cNvPicPr>
          <p:nvPr/>
        </p:nvPicPr>
        <p:blipFill>
          <a:blip r:embed="rId2"/>
          <a:stretch>
            <a:fillRect/>
          </a:stretch>
        </p:blipFill>
        <p:spPr>
          <a:xfrm>
            <a:off x="48032" y="5656521"/>
            <a:ext cx="2283083" cy="1201479"/>
          </a:xfrm>
          <a:prstGeom prst="rect">
            <a:avLst/>
          </a:prstGeom>
        </p:spPr>
      </p:pic>
      <p:sp>
        <p:nvSpPr>
          <p:cNvPr id="7" name="Right Arrow 6">
            <a:hlinkClick r:id="rId3" action="ppaction://hlinksldjump"/>
          </p:cNvPr>
          <p:cNvSpPr/>
          <p:nvPr/>
        </p:nvSpPr>
        <p:spPr>
          <a:xfrm>
            <a:off x="10221238" y="5837129"/>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701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5181" y="5699051"/>
            <a:ext cx="1925023" cy="1013048"/>
          </a:xfrm>
          <a:prstGeom prst="rect">
            <a:avLst/>
          </a:prstGeom>
        </p:spPr>
      </p:pic>
      <p:sp>
        <p:nvSpPr>
          <p:cNvPr id="9" name="TextBox 8"/>
          <p:cNvSpPr txBox="1"/>
          <p:nvPr/>
        </p:nvSpPr>
        <p:spPr>
          <a:xfrm>
            <a:off x="6698512" y="2076155"/>
            <a:ext cx="184731" cy="369332"/>
          </a:xfrm>
          <a:prstGeom prst="rect">
            <a:avLst/>
          </a:prstGeom>
          <a:noFill/>
        </p:spPr>
        <p:txBody>
          <a:bodyPr wrap="none" rtlCol="0">
            <a:spAutoFit/>
          </a:bodyPr>
          <a:lstStyle/>
          <a:p>
            <a:endParaRPr lang="en-US" dirty="0"/>
          </a:p>
        </p:txBody>
      </p:sp>
      <p:sp>
        <p:nvSpPr>
          <p:cNvPr id="10" name="Rectangle 9"/>
          <p:cNvSpPr/>
          <p:nvPr/>
        </p:nvSpPr>
        <p:spPr>
          <a:xfrm>
            <a:off x="255181" y="156470"/>
            <a:ext cx="11697530" cy="156940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ounded Rectangle 1"/>
          <p:cNvSpPr/>
          <p:nvPr/>
        </p:nvSpPr>
        <p:spPr>
          <a:xfrm>
            <a:off x="2231251" y="24256"/>
            <a:ext cx="7745390" cy="219071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Unify</a:t>
            </a:r>
            <a:endParaRPr lang="en-US" dirty="0"/>
          </a:p>
        </p:txBody>
      </p:sp>
      <p:sp>
        <p:nvSpPr>
          <p:cNvPr id="4" name="Rounded Rectangle 3"/>
          <p:cNvSpPr/>
          <p:nvPr/>
        </p:nvSpPr>
        <p:spPr>
          <a:xfrm>
            <a:off x="1768863" y="2347189"/>
            <a:ext cx="9221345" cy="4510811"/>
          </a:xfrm>
          <a:prstGeom prst="roundRect">
            <a:avLst/>
          </a:prstGeom>
          <a:solidFill>
            <a:srgbClr val="0070C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Once successfully enrolled, your Bobcats’ email password will be updated to match your Unify password.</a:t>
            </a:r>
          </a:p>
        </p:txBody>
      </p:sp>
      <p:sp>
        <p:nvSpPr>
          <p:cNvPr id="7" name="Right Arrow 6">
            <a:hlinkClick r:id="rId3" action="ppaction://hlinksldjump"/>
          </p:cNvPr>
          <p:cNvSpPr/>
          <p:nvPr/>
        </p:nvSpPr>
        <p:spPr>
          <a:xfrm>
            <a:off x="10990208" y="6227467"/>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758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698512" y="2076155"/>
            <a:ext cx="184731" cy="369332"/>
          </a:xfrm>
          <a:prstGeom prst="rect">
            <a:avLst/>
          </a:prstGeom>
          <a:noFill/>
        </p:spPr>
        <p:txBody>
          <a:bodyPr wrap="none" rtlCol="0">
            <a:spAutoFit/>
          </a:bodyPr>
          <a:lstStyle/>
          <a:p>
            <a:endParaRPr lang="en-US" dirty="0"/>
          </a:p>
        </p:txBody>
      </p:sp>
      <p:sp>
        <p:nvSpPr>
          <p:cNvPr id="10" name="Rectangle 9"/>
          <p:cNvSpPr/>
          <p:nvPr/>
        </p:nvSpPr>
        <p:spPr>
          <a:xfrm>
            <a:off x="255181" y="156470"/>
            <a:ext cx="11697530" cy="156940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ounded Rectangle 1"/>
          <p:cNvSpPr/>
          <p:nvPr/>
        </p:nvSpPr>
        <p:spPr>
          <a:xfrm>
            <a:off x="3380974" y="24256"/>
            <a:ext cx="7745390" cy="219071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Unify</a:t>
            </a:r>
            <a:endParaRPr lang="en-US" dirty="0"/>
          </a:p>
        </p:txBody>
      </p:sp>
      <p:sp>
        <p:nvSpPr>
          <p:cNvPr id="4" name="Rounded Rectangle 3"/>
          <p:cNvSpPr/>
          <p:nvPr/>
        </p:nvSpPr>
        <p:spPr>
          <a:xfrm>
            <a:off x="2573079" y="2260821"/>
            <a:ext cx="9221345" cy="4510811"/>
          </a:xfrm>
          <a:prstGeom prst="roundRect">
            <a:avLst/>
          </a:prstGeom>
          <a:solidFill>
            <a:srgbClr val="0070C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After accessing Unify, follow the link on the Office 365 Tab (or the PAWS tab, if that is what you need) and you will be able to download Office 365 for free! </a:t>
            </a:r>
          </a:p>
        </p:txBody>
      </p:sp>
      <p:pic>
        <p:nvPicPr>
          <p:cNvPr id="3" name="Picture 2"/>
          <p:cNvPicPr>
            <a:picLocks noChangeAspect="1"/>
          </p:cNvPicPr>
          <p:nvPr/>
        </p:nvPicPr>
        <p:blipFill>
          <a:blip r:embed="rId2"/>
          <a:stretch>
            <a:fillRect/>
          </a:stretch>
        </p:blipFill>
        <p:spPr>
          <a:xfrm>
            <a:off x="255181" y="5638200"/>
            <a:ext cx="2317898" cy="1219800"/>
          </a:xfrm>
          <a:prstGeom prst="rect">
            <a:avLst/>
          </a:prstGeom>
        </p:spPr>
      </p:pic>
      <p:sp>
        <p:nvSpPr>
          <p:cNvPr id="7" name="Right Arrow 6">
            <a:hlinkClick r:id="rId3" action="ppaction://hlinksldjump"/>
          </p:cNvPr>
          <p:cNvSpPr/>
          <p:nvPr/>
        </p:nvSpPr>
        <p:spPr>
          <a:xfrm>
            <a:off x="11126364" y="6248100"/>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1578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698512" y="2076155"/>
            <a:ext cx="184731" cy="369332"/>
          </a:xfrm>
          <a:prstGeom prst="rect">
            <a:avLst/>
          </a:prstGeom>
          <a:noFill/>
        </p:spPr>
        <p:txBody>
          <a:bodyPr wrap="none" rtlCol="0">
            <a:spAutoFit/>
          </a:bodyPr>
          <a:lstStyle/>
          <a:p>
            <a:endParaRPr lang="en-US" dirty="0"/>
          </a:p>
        </p:txBody>
      </p:sp>
      <p:sp>
        <p:nvSpPr>
          <p:cNvPr id="10" name="Rectangle 9"/>
          <p:cNvSpPr/>
          <p:nvPr/>
        </p:nvSpPr>
        <p:spPr>
          <a:xfrm>
            <a:off x="255181" y="156470"/>
            <a:ext cx="11697530" cy="156940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ounded Rectangle 1"/>
          <p:cNvSpPr/>
          <p:nvPr/>
        </p:nvSpPr>
        <p:spPr>
          <a:xfrm>
            <a:off x="2825817" y="31202"/>
            <a:ext cx="7745390" cy="219071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Unify</a:t>
            </a:r>
            <a:endParaRPr lang="en-US" dirty="0"/>
          </a:p>
        </p:txBody>
      </p:sp>
      <p:sp>
        <p:nvSpPr>
          <p:cNvPr id="4" name="Rounded Rectangle 3"/>
          <p:cNvSpPr/>
          <p:nvPr/>
        </p:nvSpPr>
        <p:spPr>
          <a:xfrm>
            <a:off x="2272570" y="2260821"/>
            <a:ext cx="9221345" cy="4510811"/>
          </a:xfrm>
          <a:prstGeom prst="roundRect">
            <a:avLst/>
          </a:prstGeom>
          <a:solidFill>
            <a:srgbClr val="0070C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Please contact SERV (478 445-7378) if you have any issues.</a:t>
            </a:r>
          </a:p>
        </p:txBody>
      </p:sp>
      <p:pic>
        <p:nvPicPr>
          <p:cNvPr id="3" name="Picture 2"/>
          <p:cNvPicPr>
            <a:picLocks noChangeAspect="1"/>
          </p:cNvPicPr>
          <p:nvPr/>
        </p:nvPicPr>
        <p:blipFill>
          <a:blip r:embed="rId2"/>
          <a:stretch>
            <a:fillRect/>
          </a:stretch>
        </p:blipFill>
        <p:spPr>
          <a:xfrm>
            <a:off x="255181" y="5638200"/>
            <a:ext cx="2317898" cy="1219800"/>
          </a:xfrm>
          <a:prstGeom prst="rect">
            <a:avLst/>
          </a:prstGeom>
        </p:spPr>
      </p:pic>
      <p:sp>
        <p:nvSpPr>
          <p:cNvPr id="7" name="Right Arrow 6">
            <a:hlinkClick r:id="rId3" action="ppaction://hlinksldjump"/>
          </p:cNvPr>
          <p:cNvSpPr/>
          <p:nvPr/>
        </p:nvSpPr>
        <p:spPr>
          <a:xfrm>
            <a:off x="10296395" y="6248100"/>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657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15143"/>
            <a:ext cx="10002705" cy="1384995"/>
          </a:xfrm>
          <a:prstGeom prst="rect">
            <a:avLst/>
          </a:prstGeom>
          <a:noFill/>
        </p:spPr>
        <p:txBody>
          <a:bodyPr wrap="square" rtlCol="0">
            <a:spAutoFit/>
          </a:bodyPr>
          <a:lstStyle/>
          <a:p>
            <a:pPr lvl="0"/>
            <a:r>
              <a:rPr lang="en-US" sz="2800" dirty="0"/>
              <a:t>1</a:t>
            </a:r>
            <a:r>
              <a:rPr lang="en-US" sz="2800" dirty="0">
                <a:solidFill>
                  <a:schemeClr val="accent2"/>
                </a:solidFill>
              </a:rPr>
              <a:t>. </a:t>
            </a:r>
            <a:r>
              <a:rPr lang="en-US" sz="2800" dirty="0">
                <a:solidFill>
                  <a:srgbClr val="002060"/>
                </a:solidFill>
              </a:rPr>
              <a:t>True or False:  In order to set your initial Unify Password, you will need the following information: GCID, Georgia College Email Address, Date of Birth, and Shape Match</a:t>
            </a:r>
          </a:p>
        </p:txBody>
      </p:sp>
      <p:sp>
        <p:nvSpPr>
          <p:cNvPr id="3" name="Rectangle 2">
            <a:hlinkClick r:id="rId2" action="ppaction://hlinksldjump"/>
          </p:cNvPr>
          <p:cNvSpPr/>
          <p:nvPr/>
        </p:nvSpPr>
        <p:spPr>
          <a:xfrm rot="10800000" flipV="1">
            <a:off x="1240970" y="3810000"/>
            <a:ext cx="7363297" cy="12409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hlinkClick r:id="rId2" action="ppaction://hlinksldjump"/>
              </a:rPr>
              <a:t>True</a:t>
            </a:r>
            <a:r>
              <a:rPr lang="en-US" sz="3200" dirty="0">
                <a:solidFill>
                  <a:srgbClr val="FF0000"/>
                </a:solidFill>
              </a:rPr>
              <a:t>  or </a:t>
            </a:r>
            <a:r>
              <a:rPr lang="en-US" sz="3200" dirty="0">
                <a:solidFill>
                  <a:srgbClr val="FF0000"/>
                </a:solidFill>
                <a:hlinkClick r:id="rId3" action="ppaction://hlinksldjump"/>
              </a:rPr>
              <a:t>False</a:t>
            </a:r>
            <a:endParaRPr lang="en-US" sz="3200" dirty="0">
              <a:solidFill>
                <a:srgbClr val="FF0000"/>
              </a:solidFill>
            </a:endParaRPr>
          </a:p>
        </p:txBody>
      </p:sp>
    </p:spTree>
    <p:extLst>
      <p:ext uri="{BB962C8B-B14F-4D97-AF65-F5344CB8AC3E}">
        <p14:creationId xmlns:p14="http://schemas.microsoft.com/office/powerpoint/2010/main" val="2615273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6361026" cy="1151467"/>
          </a:xfrm>
        </p:spPr>
        <p:txBody>
          <a:bodyPr/>
          <a:lstStyle/>
          <a:p>
            <a:r>
              <a:rPr lang="en-US" dirty="0"/>
              <a:t>That is Correct!</a:t>
            </a:r>
          </a:p>
        </p:txBody>
      </p:sp>
      <p:sp>
        <p:nvSpPr>
          <p:cNvPr id="3" name="Subtitle 2"/>
          <p:cNvSpPr>
            <a:spLocks noGrp="1"/>
          </p:cNvSpPr>
          <p:nvPr>
            <p:ph type="subTitle" idx="1"/>
          </p:nvPr>
        </p:nvSpPr>
        <p:spPr>
          <a:xfrm>
            <a:off x="1081765" y="4008303"/>
            <a:ext cx="7766936" cy="1096899"/>
          </a:xfrm>
        </p:spPr>
        <p:txBody>
          <a:bodyPr>
            <a:normAutofit/>
          </a:bodyPr>
          <a:lstStyle/>
          <a:p>
            <a:pPr algn="ctr"/>
            <a:r>
              <a:rPr lang="en-US" sz="3200" dirty="0"/>
              <a:t>Continue the module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0675" y="2603501"/>
            <a:ext cx="952500" cy="952500"/>
          </a:xfrm>
          <a:prstGeom prst="rect">
            <a:avLst/>
          </a:prstGeom>
        </p:spPr>
      </p:pic>
      <p:sp>
        <p:nvSpPr>
          <p:cNvPr id="5" name="Right Arrow 4">
            <a:hlinkClick r:id="rId3" action="ppaction://hlinksldjump"/>
          </p:cNvPr>
          <p:cNvSpPr/>
          <p:nvPr/>
        </p:nvSpPr>
        <p:spPr>
          <a:xfrm>
            <a:off x="10296395" y="6248100"/>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393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698512" y="2076155"/>
            <a:ext cx="184731" cy="369332"/>
          </a:xfrm>
          <a:prstGeom prst="rect">
            <a:avLst/>
          </a:prstGeom>
          <a:noFill/>
        </p:spPr>
        <p:txBody>
          <a:bodyPr wrap="none" rtlCol="0">
            <a:spAutoFit/>
          </a:bodyPr>
          <a:lstStyle/>
          <a:p>
            <a:endParaRPr lang="en-US" dirty="0"/>
          </a:p>
        </p:txBody>
      </p:sp>
      <p:sp>
        <p:nvSpPr>
          <p:cNvPr id="2" name="Rounded Rectangle 1"/>
          <p:cNvSpPr/>
          <p:nvPr/>
        </p:nvSpPr>
        <p:spPr>
          <a:xfrm>
            <a:off x="1378404" y="616689"/>
            <a:ext cx="9597656" cy="548639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rPr>
              <a:t>In this module you will learn how to access Unify, Degree Works, LiveText, and Georgia View. You will also learn how to create a </a:t>
            </a:r>
            <a:r>
              <a:rPr lang="en-US" sz="4000" dirty="0" err="1">
                <a:solidFill>
                  <a:srgbClr val="002060"/>
                </a:solidFill>
              </a:rPr>
              <a:t>DegreeWorks</a:t>
            </a:r>
            <a:r>
              <a:rPr lang="en-US" sz="4000" dirty="0">
                <a:solidFill>
                  <a:srgbClr val="002060"/>
                </a:solidFill>
              </a:rPr>
              <a:t> planner and  registering for classes.</a:t>
            </a:r>
          </a:p>
        </p:txBody>
      </p:sp>
      <p:sp>
        <p:nvSpPr>
          <p:cNvPr id="4" name="Right Arrow 3">
            <a:hlinkClick r:id="rId2" action="ppaction://hlinksldjump"/>
          </p:cNvPr>
          <p:cNvSpPr/>
          <p:nvPr/>
        </p:nvSpPr>
        <p:spPr>
          <a:xfrm>
            <a:off x="10221238" y="6103088"/>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027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16346"/>
            <a:ext cx="7386084" cy="2201012"/>
          </a:xfrm>
        </p:spPr>
        <p:txBody>
          <a:bodyPr/>
          <a:lstStyle/>
          <a:p>
            <a:r>
              <a:rPr lang="en-US" dirty="0"/>
              <a:t>Sorry  that is incorrect!</a:t>
            </a:r>
          </a:p>
        </p:txBody>
      </p:sp>
      <p:sp>
        <p:nvSpPr>
          <p:cNvPr id="3" name="Subtitle 2"/>
          <p:cNvSpPr>
            <a:spLocks noGrp="1"/>
          </p:cNvSpPr>
          <p:nvPr>
            <p:ph type="subTitle" idx="1"/>
          </p:nvPr>
        </p:nvSpPr>
        <p:spPr/>
        <p:txBody>
          <a:bodyPr>
            <a:normAutofit/>
          </a:bodyPr>
          <a:lstStyle/>
          <a:p>
            <a:pPr algn="ctr"/>
            <a:r>
              <a:rPr lang="en-US" sz="4000" dirty="0">
                <a:hlinkClick r:id="rId2" action="ppaction://hlinksldjump"/>
              </a:rPr>
              <a:t>Try again</a:t>
            </a:r>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6791" y="3467788"/>
            <a:ext cx="1706585" cy="1679944"/>
          </a:xfrm>
          <a:prstGeom prst="rect">
            <a:avLst/>
          </a:prstGeom>
        </p:spPr>
      </p:pic>
      <p:sp>
        <p:nvSpPr>
          <p:cNvPr id="5" name="Right Arrow 4">
            <a:hlinkClick r:id="rId2" action="ppaction://hlinksldjump"/>
          </p:cNvPr>
          <p:cNvSpPr/>
          <p:nvPr/>
        </p:nvSpPr>
        <p:spPr>
          <a:xfrm>
            <a:off x="10296395" y="6248100"/>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503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5638200"/>
            <a:ext cx="2317898" cy="1219800"/>
          </a:xfrm>
          <a:prstGeom prst="rect">
            <a:avLst/>
          </a:prstGeom>
        </p:spPr>
      </p:pic>
      <p:sp>
        <p:nvSpPr>
          <p:cNvPr id="9" name="TextBox 8"/>
          <p:cNvSpPr txBox="1"/>
          <p:nvPr/>
        </p:nvSpPr>
        <p:spPr>
          <a:xfrm>
            <a:off x="6698512" y="2076155"/>
            <a:ext cx="184731" cy="369332"/>
          </a:xfrm>
          <a:prstGeom prst="rect">
            <a:avLst/>
          </a:prstGeom>
          <a:noFill/>
        </p:spPr>
        <p:txBody>
          <a:bodyPr wrap="none" rtlCol="0">
            <a:spAutoFit/>
          </a:bodyPr>
          <a:lstStyle/>
          <a:p>
            <a:endParaRPr lang="en-US" dirty="0"/>
          </a:p>
        </p:txBody>
      </p:sp>
      <p:sp>
        <p:nvSpPr>
          <p:cNvPr id="10" name="Rectangle 9"/>
          <p:cNvSpPr/>
          <p:nvPr/>
        </p:nvSpPr>
        <p:spPr>
          <a:xfrm>
            <a:off x="0" y="134567"/>
            <a:ext cx="11697530" cy="156940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How to Access Degree Works</a:t>
            </a:r>
          </a:p>
        </p:txBody>
      </p:sp>
      <p:sp>
        <p:nvSpPr>
          <p:cNvPr id="4" name="Rounded Rectangle 3"/>
          <p:cNvSpPr/>
          <p:nvPr/>
        </p:nvSpPr>
        <p:spPr>
          <a:xfrm>
            <a:off x="1492416" y="2054889"/>
            <a:ext cx="8587250" cy="4048199"/>
          </a:xfrm>
          <a:prstGeom prst="roundRect">
            <a:avLst/>
          </a:prstGeom>
          <a:solidFill>
            <a:srgbClr val="0070C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t>​</a:t>
            </a:r>
            <a:r>
              <a:rPr lang="en-US" sz="3600" b="1" dirty="0">
                <a:solidFill>
                  <a:srgbClr val="FFFF00"/>
                </a:solidFill>
              </a:rPr>
              <a:t>Student Log-in Instructions</a:t>
            </a:r>
            <a:r>
              <a:rPr lang="en-US" sz="3600" dirty="0">
                <a:solidFill>
                  <a:srgbClr val="FFFF00"/>
                </a:solidFill>
              </a:rPr>
              <a:t> </a:t>
            </a:r>
          </a:p>
          <a:p>
            <a:r>
              <a:rPr lang="en-US" sz="3600" dirty="0">
                <a:solidFill>
                  <a:srgbClr val="FFFF00"/>
                </a:solidFill>
              </a:rPr>
              <a:t>Log in to </a:t>
            </a:r>
            <a:r>
              <a:rPr lang="en-US" sz="3600" dirty="0">
                <a:solidFill>
                  <a:srgbClr val="FFFF00"/>
                </a:solidFill>
                <a:hlinkClick r:id="rId3"/>
              </a:rPr>
              <a:t>PAWS</a:t>
            </a:r>
            <a:endParaRPr lang="en-US" sz="3600" dirty="0">
              <a:solidFill>
                <a:srgbClr val="FFFF00"/>
              </a:solidFill>
            </a:endParaRPr>
          </a:p>
          <a:p>
            <a:r>
              <a:rPr lang="en-US" sz="3600" dirty="0">
                <a:solidFill>
                  <a:srgbClr val="FFFF00"/>
                </a:solidFill>
              </a:rPr>
              <a:t>Select the Student &amp; Financial Aid link</a:t>
            </a:r>
          </a:p>
          <a:p>
            <a:r>
              <a:rPr lang="en-US" sz="3600" dirty="0">
                <a:solidFill>
                  <a:srgbClr val="FFFF00"/>
                </a:solidFill>
              </a:rPr>
              <a:t>Select Student Records</a:t>
            </a:r>
          </a:p>
          <a:p>
            <a:r>
              <a:rPr lang="en-US" sz="3600" dirty="0">
                <a:solidFill>
                  <a:srgbClr val="FFFF00"/>
                </a:solidFill>
              </a:rPr>
              <a:t>Follow the DegreeWorks link </a:t>
            </a:r>
          </a:p>
          <a:p>
            <a:r>
              <a:rPr lang="en-US" sz="3600" dirty="0">
                <a:solidFill>
                  <a:srgbClr val="FFFF00"/>
                </a:solidFill>
              </a:rPr>
              <a:t>Select the Worksheet tab to view your information</a:t>
            </a:r>
          </a:p>
        </p:txBody>
      </p:sp>
      <p:sp>
        <p:nvSpPr>
          <p:cNvPr id="6" name="Right Arrow 5">
            <a:hlinkClick r:id="rId4" action="ppaction://hlinksldjump"/>
          </p:cNvPr>
          <p:cNvSpPr/>
          <p:nvPr/>
        </p:nvSpPr>
        <p:spPr>
          <a:xfrm>
            <a:off x="10296395" y="6248100"/>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64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5181" y="5638200"/>
            <a:ext cx="2317898" cy="1219800"/>
          </a:xfrm>
          <a:prstGeom prst="rect">
            <a:avLst/>
          </a:prstGeom>
        </p:spPr>
      </p:pic>
      <p:sp>
        <p:nvSpPr>
          <p:cNvPr id="9" name="TextBox 8"/>
          <p:cNvSpPr txBox="1"/>
          <p:nvPr/>
        </p:nvSpPr>
        <p:spPr>
          <a:xfrm>
            <a:off x="6698512" y="2076155"/>
            <a:ext cx="184731" cy="369332"/>
          </a:xfrm>
          <a:prstGeom prst="rect">
            <a:avLst/>
          </a:prstGeom>
          <a:noFill/>
        </p:spPr>
        <p:txBody>
          <a:bodyPr wrap="none" rtlCol="0">
            <a:spAutoFit/>
          </a:bodyPr>
          <a:lstStyle/>
          <a:p>
            <a:endParaRPr lang="en-US" dirty="0"/>
          </a:p>
        </p:txBody>
      </p:sp>
      <p:sp>
        <p:nvSpPr>
          <p:cNvPr id="10" name="Rectangle 9"/>
          <p:cNvSpPr/>
          <p:nvPr/>
        </p:nvSpPr>
        <p:spPr>
          <a:xfrm>
            <a:off x="0" y="263388"/>
            <a:ext cx="11952711" cy="114831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How to Create a Planner in DegreeWorks</a:t>
            </a:r>
          </a:p>
        </p:txBody>
      </p:sp>
      <p:sp>
        <p:nvSpPr>
          <p:cNvPr id="2" name="Rectangle 1"/>
          <p:cNvSpPr/>
          <p:nvPr/>
        </p:nvSpPr>
        <p:spPr>
          <a:xfrm>
            <a:off x="637954" y="2076155"/>
            <a:ext cx="7124179" cy="707886"/>
          </a:xfrm>
          <a:prstGeom prst="rect">
            <a:avLst/>
          </a:prstGeom>
        </p:spPr>
        <p:txBody>
          <a:bodyPr wrap="square">
            <a:spAutoFit/>
          </a:bodyPr>
          <a:lstStyle/>
          <a:p>
            <a:r>
              <a:rPr lang="en-US" altLang="en-US" sz="4000" dirty="0">
                <a:solidFill>
                  <a:srgbClr val="00B0F0"/>
                </a:solidFill>
              </a:rPr>
              <a:t>What is the Planner?</a:t>
            </a:r>
            <a:endParaRPr lang="en-US" sz="4000" dirty="0">
              <a:solidFill>
                <a:srgbClr val="00B0F0"/>
              </a:solidFill>
            </a:endParaRPr>
          </a:p>
        </p:txBody>
      </p:sp>
      <p:sp>
        <p:nvSpPr>
          <p:cNvPr id="5" name="Rectangle 4"/>
          <p:cNvSpPr/>
          <p:nvPr/>
        </p:nvSpPr>
        <p:spPr>
          <a:xfrm>
            <a:off x="4029740" y="2964625"/>
            <a:ext cx="5337544" cy="3108543"/>
          </a:xfrm>
          <a:prstGeom prst="rect">
            <a:avLst/>
          </a:prstGeom>
        </p:spPr>
        <p:txBody>
          <a:bodyPr wrap="square">
            <a:spAutoFit/>
          </a:bodyPr>
          <a:lstStyle/>
          <a:p>
            <a:pPr marL="273050" lvl="0" indent="-273050" fontAlgn="base">
              <a:spcBef>
                <a:spcPts val="600"/>
              </a:spcBef>
              <a:spcAft>
                <a:spcPct val="0"/>
              </a:spcAft>
              <a:buClr>
                <a:srgbClr val="344D6C"/>
              </a:buClr>
              <a:buSzPct val="76000"/>
              <a:buFont typeface="Wingdings 3" panose="05040102010807070707" pitchFamily="18" charset="2"/>
              <a:buChar char=""/>
            </a:pPr>
            <a:r>
              <a:rPr lang="en-US" altLang="en-US" sz="2800" dirty="0">
                <a:solidFill>
                  <a:srgbClr val="00B0F0"/>
                </a:solidFill>
                <a:latin typeface="Times New Roman" panose="02020603050405020304" pitchFamily="18" charset="0"/>
                <a:cs typeface="Times New Roman" panose="02020603050405020304" pitchFamily="18" charset="0"/>
              </a:rPr>
              <a:t>A new feature in DegreeWorks that will allow you to make a long-term plan for degree completion </a:t>
            </a:r>
            <a:r>
              <a:rPr lang="en-US" altLang="en-US" sz="2800" u="sng" dirty="0">
                <a:solidFill>
                  <a:srgbClr val="00B0F0"/>
                </a:solidFill>
                <a:latin typeface="Times New Roman" panose="02020603050405020304" pitchFamily="18" charset="0"/>
                <a:cs typeface="Times New Roman" panose="02020603050405020304" pitchFamily="18" charset="0"/>
              </a:rPr>
              <a:t>and</a:t>
            </a:r>
            <a:r>
              <a:rPr lang="en-US" altLang="en-US" sz="2800" dirty="0">
                <a:solidFill>
                  <a:srgbClr val="00B0F0"/>
                </a:solidFill>
                <a:latin typeface="Times New Roman" panose="02020603050405020304" pitchFamily="18" charset="0"/>
                <a:cs typeface="Times New Roman" panose="02020603050405020304" pitchFamily="18" charset="0"/>
              </a:rPr>
              <a:t> verify that the courses you included on your plan will fulfill your degree requirements</a:t>
            </a:r>
          </a:p>
        </p:txBody>
      </p:sp>
      <p:sp>
        <p:nvSpPr>
          <p:cNvPr id="7" name="Right Arrow 6">
            <a:hlinkClick r:id="rId3" action="ppaction://hlinksldjump"/>
          </p:cNvPr>
          <p:cNvSpPr/>
          <p:nvPr/>
        </p:nvSpPr>
        <p:spPr>
          <a:xfrm>
            <a:off x="10296395" y="6248100"/>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258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3010" y="2165048"/>
            <a:ext cx="7766936" cy="1646302"/>
          </a:xfrm>
        </p:spPr>
        <p:txBody>
          <a:bodyPr>
            <a:normAutofit fontScale="90000"/>
          </a:bodyPr>
          <a:lstStyle/>
          <a:p>
            <a:pPr lvl="0"/>
            <a:r>
              <a:rPr lang="en-US" sz="2400" dirty="0">
                <a:solidFill>
                  <a:srgbClr val="002060"/>
                </a:solidFill>
              </a:rPr>
              <a:t>2. True or False: After the initial password creation, you will need your password and GCID to login into Unify?</a:t>
            </a:r>
            <a:br>
              <a:rPr lang="en-US" sz="2400" dirty="0">
                <a:solidFill>
                  <a:srgbClr val="002060"/>
                </a:solidFill>
              </a:rPr>
            </a:br>
            <a:r>
              <a:rPr lang="en-US" sz="2400" dirty="0">
                <a:solidFill>
                  <a:srgbClr val="002060"/>
                </a:solidFill>
              </a:rPr>
              <a:t/>
            </a:r>
            <a:br>
              <a:rPr lang="en-US" sz="2400" dirty="0">
                <a:solidFill>
                  <a:srgbClr val="002060"/>
                </a:solidFill>
              </a:rPr>
            </a:br>
            <a:endParaRPr lang="en-US" sz="2400" dirty="0">
              <a:solidFill>
                <a:srgbClr val="002060"/>
              </a:solidFill>
            </a:endParaRPr>
          </a:p>
        </p:txBody>
      </p:sp>
      <p:sp>
        <p:nvSpPr>
          <p:cNvPr id="3" name="Subtitle 2"/>
          <p:cNvSpPr>
            <a:spLocks noGrp="1"/>
          </p:cNvSpPr>
          <p:nvPr>
            <p:ph type="subTitle" idx="1"/>
          </p:nvPr>
        </p:nvSpPr>
        <p:spPr/>
        <p:txBody>
          <a:bodyPr>
            <a:normAutofit/>
          </a:bodyPr>
          <a:lstStyle/>
          <a:p>
            <a:pPr algn="ctr"/>
            <a:r>
              <a:rPr lang="en-US" sz="3200" dirty="0">
                <a:hlinkClick r:id="rId2" action="ppaction://hlinksldjump"/>
              </a:rPr>
              <a:t>True </a:t>
            </a:r>
            <a:r>
              <a:rPr lang="en-US" sz="3200" dirty="0">
                <a:solidFill>
                  <a:srgbClr val="FF0000"/>
                </a:solidFill>
              </a:rPr>
              <a:t>or </a:t>
            </a:r>
            <a:r>
              <a:rPr lang="en-US" sz="3200" dirty="0">
                <a:hlinkClick r:id="rId3" action="ppaction://hlinksldjump"/>
              </a:rPr>
              <a:t>False</a:t>
            </a:r>
            <a:endParaRPr lang="en-US" sz="3200" dirty="0"/>
          </a:p>
        </p:txBody>
      </p:sp>
    </p:spTree>
    <p:extLst>
      <p:ext uri="{BB962C8B-B14F-4D97-AF65-F5344CB8AC3E}">
        <p14:creationId xmlns:p14="http://schemas.microsoft.com/office/powerpoint/2010/main" val="303919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58568"/>
            <a:ext cx="6088912" cy="2152465"/>
          </a:xfrm>
        </p:spPr>
        <p:txBody>
          <a:bodyPr/>
          <a:lstStyle/>
          <a:p>
            <a:pPr algn="ctr"/>
            <a:r>
              <a:rPr lang="en-US" dirty="0"/>
              <a:t>Sorry!</a:t>
            </a:r>
          </a:p>
        </p:txBody>
      </p:sp>
      <p:sp>
        <p:nvSpPr>
          <p:cNvPr id="5" name="Subtitle 4"/>
          <p:cNvSpPr>
            <a:spLocks noGrp="1"/>
          </p:cNvSpPr>
          <p:nvPr>
            <p:ph type="subTitle" idx="1"/>
          </p:nvPr>
        </p:nvSpPr>
        <p:spPr>
          <a:xfrm>
            <a:off x="1889839" y="3987037"/>
            <a:ext cx="7766936" cy="1096899"/>
          </a:xfrm>
        </p:spPr>
        <p:txBody>
          <a:bodyPr>
            <a:normAutofit/>
          </a:bodyPr>
          <a:lstStyle/>
          <a:p>
            <a:pPr algn="ctr"/>
            <a:r>
              <a:rPr lang="en-US" sz="3200" dirty="0">
                <a:solidFill>
                  <a:srgbClr val="92D050"/>
                </a:solidFill>
                <a:hlinkClick r:id="rId2" action="ppaction://hlinksldjump"/>
              </a:rPr>
              <a:t>Please try again!</a:t>
            </a:r>
            <a:endParaRPr lang="en-US" sz="3200" dirty="0">
              <a:solidFill>
                <a:srgbClr val="92D050"/>
              </a:solidFill>
            </a:endParaRP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7612912" y="1509233"/>
            <a:ext cx="1728787" cy="1701800"/>
          </a:xfrm>
        </p:spPr>
      </p:pic>
      <p:sp>
        <p:nvSpPr>
          <p:cNvPr id="6" name="Right Arrow 5">
            <a:hlinkClick r:id="rId2" action="ppaction://hlinksldjump"/>
          </p:cNvPr>
          <p:cNvSpPr/>
          <p:nvPr/>
        </p:nvSpPr>
        <p:spPr>
          <a:xfrm>
            <a:off x="10296395" y="6248100"/>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009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Congratulations! </a:t>
            </a:r>
          </a:p>
        </p:txBody>
      </p:sp>
      <p:sp>
        <p:nvSpPr>
          <p:cNvPr id="3" name="Subtitle 2"/>
          <p:cNvSpPr>
            <a:spLocks noGrp="1"/>
          </p:cNvSpPr>
          <p:nvPr>
            <p:ph type="subTitle" idx="1"/>
          </p:nvPr>
        </p:nvSpPr>
        <p:spPr/>
        <p:txBody>
          <a:bodyPr>
            <a:normAutofit/>
          </a:bodyPr>
          <a:lstStyle/>
          <a:p>
            <a:pPr algn="ctr"/>
            <a:r>
              <a:rPr lang="en-US" sz="3200" dirty="0">
                <a:solidFill>
                  <a:srgbClr val="92D050"/>
                </a:solidFill>
              </a:rPr>
              <a:t>Please continue the Module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0540" y="3098333"/>
            <a:ext cx="952500" cy="952500"/>
          </a:xfrm>
          <a:prstGeom prst="rect">
            <a:avLst/>
          </a:prstGeom>
        </p:spPr>
      </p:pic>
      <p:sp>
        <p:nvSpPr>
          <p:cNvPr id="6" name="Right Arrow 5">
            <a:hlinkClick r:id="rId3" action="ppaction://hlinksldjump"/>
          </p:cNvPr>
          <p:cNvSpPr/>
          <p:nvPr/>
        </p:nvSpPr>
        <p:spPr>
          <a:xfrm>
            <a:off x="10296395" y="6248100"/>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977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2229" y="718457"/>
            <a:ext cx="8440900" cy="584775"/>
          </a:xfrm>
          <a:prstGeom prst="rect">
            <a:avLst/>
          </a:prstGeom>
          <a:noFill/>
        </p:spPr>
        <p:txBody>
          <a:bodyPr wrap="none" rtlCol="0">
            <a:spAutoFit/>
          </a:bodyPr>
          <a:lstStyle/>
          <a:p>
            <a:r>
              <a:rPr lang="en-US" sz="3200" dirty="0"/>
              <a:t>REVIEW: HOW TO LOGIN INTO DEGREEWORKS</a:t>
            </a:r>
          </a:p>
        </p:txBody>
      </p:sp>
      <p:sp>
        <p:nvSpPr>
          <p:cNvPr id="3" name="Rectangle 2"/>
          <p:cNvSpPr/>
          <p:nvPr/>
        </p:nvSpPr>
        <p:spPr>
          <a:xfrm>
            <a:off x="805543" y="1807029"/>
            <a:ext cx="8338457" cy="1938992"/>
          </a:xfrm>
          <a:prstGeom prst="rect">
            <a:avLst/>
          </a:prstGeom>
        </p:spPr>
        <p:txBody>
          <a:bodyPr wrap="square">
            <a:sp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Log in to </a:t>
            </a:r>
            <a:r>
              <a:rPr lang="en-US" sz="2400" dirty="0">
                <a:latin typeface="Times New Roman" panose="02020603050405020304" pitchFamily="18" charset="0"/>
                <a:cs typeface="Times New Roman" panose="02020603050405020304" pitchFamily="18" charset="0"/>
                <a:hlinkClick r:id="rId2"/>
              </a:rPr>
              <a:t>PAWS</a:t>
            </a: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Select the Student &amp; Financial Aid link</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Select Student Records</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Follow the </a:t>
            </a:r>
            <a:r>
              <a:rPr lang="en-US" sz="2400" dirty="0" err="1">
                <a:latin typeface="Times New Roman" panose="02020603050405020304" pitchFamily="18" charset="0"/>
                <a:cs typeface="Times New Roman" panose="02020603050405020304" pitchFamily="18" charset="0"/>
              </a:rPr>
              <a:t>DegreeWorks</a:t>
            </a:r>
            <a:r>
              <a:rPr lang="en-US" sz="2400" dirty="0">
                <a:latin typeface="Times New Roman" panose="02020603050405020304" pitchFamily="18" charset="0"/>
                <a:cs typeface="Times New Roman" panose="02020603050405020304" pitchFamily="18" charset="0"/>
              </a:rPr>
              <a:t> link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Select the Worksheet tab to view your information</a:t>
            </a:r>
            <a:endParaRPr lang="en-US" sz="2400" b="0" i="0" dirty="0">
              <a:effectLst/>
              <a:latin typeface="Times New Roman" panose="02020603050405020304" pitchFamily="18" charset="0"/>
              <a:cs typeface="Times New Roman" panose="02020603050405020304" pitchFamily="18" charset="0"/>
            </a:endParaRPr>
          </a:p>
        </p:txBody>
      </p:sp>
      <p:sp>
        <p:nvSpPr>
          <p:cNvPr id="4" name="Right Arrow 3">
            <a:hlinkClick r:id="rId3" action="ppaction://hlinksldjump"/>
          </p:cNvPr>
          <p:cNvSpPr/>
          <p:nvPr/>
        </p:nvSpPr>
        <p:spPr>
          <a:xfrm>
            <a:off x="10296395" y="6248100"/>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853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lstStyle/>
          <a:p>
            <a:r>
              <a:rPr lang="en-US" altLang="en-US" dirty="0">
                <a:solidFill>
                  <a:schemeClr val="bg1"/>
                </a:solidFill>
              </a:rPr>
              <a:t>Why should you use the Planner?</a:t>
            </a:r>
            <a:endParaRPr lang="en-US" dirty="0">
              <a:solidFill>
                <a:schemeClr val="bg1"/>
              </a:solidFill>
            </a:endParaRPr>
          </a:p>
        </p:txBody>
      </p:sp>
      <p:sp>
        <p:nvSpPr>
          <p:cNvPr id="3" name="Content Placeholder 2"/>
          <p:cNvSpPr>
            <a:spLocks noGrp="1"/>
          </p:cNvSpPr>
          <p:nvPr>
            <p:ph idx="1"/>
          </p:nvPr>
        </p:nvSpPr>
        <p:spPr>
          <a:solidFill>
            <a:srgbClr val="00B0F0"/>
          </a:solidFill>
        </p:spPr>
        <p:txBody>
          <a:bodyPr>
            <a:normAutofit fontScale="92500" lnSpcReduction="10000"/>
          </a:bodyPr>
          <a:lstStyle/>
          <a:p>
            <a:r>
              <a:rPr lang="en-US" altLang="en-US" sz="2600" dirty="0">
                <a:solidFill>
                  <a:srgbClr val="002060"/>
                </a:solidFill>
                <a:latin typeface="Times New Roman" panose="02020603050405020304" pitchFamily="18" charset="0"/>
                <a:cs typeface="Times New Roman" panose="02020603050405020304" pitchFamily="18" charset="0"/>
              </a:rPr>
              <a:t>It will help you stay on track to graduate within your desired time range.</a:t>
            </a:r>
          </a:p>
          <a:p>
            <a:r>
              <a:rPr lang="en-US" altLang="en-US" sz="2600" dirty="0">
                <a:solidFill>
                  <a:srgbClr val="002060"/>
                </a:solidFill>
                <a:latin typeface="Times New Roman" panose="02020603050405020304" pitchFamily="18" charset="0"/>
                <a:cs typeface="Times New Roman" panose="02020603050405020304" pitchFamily="18" charset="0"/>
              </a:rPr>
              <a:t>It will help you plan for registration for upcoming semesters.</a:t>
            </a:r>
          </a:p>
          <a:p>
            <a:r>
              <a:rPr lang="en-US" altLang="en-US" sz="2600" dirty="0">
                <a:solidFill>
                  <a:srgbClr val="002060"/>
                </a:solidFill>
                <a:latin typeface="Times New Roman" panose="02020603050405020304" pitchFamily="18" charset="0"/>
                <a:cs typeface="Times New Roman" panose="02020603050405020304" pitchFamily="18" charset="0"/>
              </a:rPr>
              <a:t>It will help you avoid last minute issues when you apply for graduation.  </a:t>
            </a:r>
          </a:p>
          <a:p>
            <a:r>
              <a:rPr lang="en-US" altLang="en-US" sz="2600" dirty="0">
                <a:solidFill>
                  <a:srgbClr val="002060"/>
                </a:solidFill>
                <a:latin typeface="Times New Roman" panose="02020603050405020304" pitchFamily="18" charset="0"/>
                <a:cs typeface="Times New Roman" panose="02020603050405020304" pitchFamily="18" charset="0"/>
              </a:rPr>
              <a:t>It will help you better understand your remaining degree requirements.</a:t>
            </a:r>
          </a:p>
          <a:p>
            <a:r>
              <a:rPr lang="en-US" altLang="en-US" sz="2600" dirty="0">
                <a:solidFill>
                  <a:srgbClr val="002060"/>
                </a:solidFill>
                <a:latin typeface="Times New Roman" panose="02020603050405020304" pitchFamily="18" charset="0"/>
                <a:cs typeface="Times New Roman" panose="02020603050405020304" pitchFamily="18" charset="0"/>
              </a:rPr>
              <a:t>It will help you prepare for your advising appointments with your academic advisor.</a:t>
            </a:r>
          </a:p>
          <a:p>
            <a:endParaRPr lang="en-US" dirty="0"/>
          </a:p>
        </p:txBody>
      </p:sp>
      <p:sp>
        <p:nvSpPr>
          <p:cNvPr id="4" name="Right Arrow 3">
            <a:hlinkClick r:id="rId2" action="ppaction://hlinksldjump"/>
          </p:cNvPr>
          <p:cNvSpPr/>
          <p:nvPr/>
        </p:nvSpPr>
        <p:spPr>
          <a:xfrm>
            <a:off x="10296395" y="6248100"/>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192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60500"/>
          </a:xfrm>
          <a:solidFill>
            <a:srgbClr val="00B050"/>
          </a:solidFill>
          <a:ln>
            <a:solidFill>
              <a:schemeClr val="bg2"/>
            </a:solidFill>
          </a:ln>
        </p:spPr>
        <p:txBody>
          <a:bodyPr/>
          <a:lstStyle/>
          <a:p>
            <a:r>
              <a:rPr lang="en-US" altLang="en-US" dirty="0">
                <a:solidFill>
                  <a:schemeClr val="bg1"/>
                </a:solidFill>
              </a:rPr>
              <a:t>To Begin Using the Planner …</a:t>
            </a:r>
            <a:endParaRPr lang="en-US" dirty="0">
              <a:solidFill>
                <a:schemeClr val="bg1"/>
              </a:solidFill>
            </a:endParaRPr>
          </a:p>
        </p:txBody>
      </p:sp>
      <p:sp>
        <p:nvSpPr>
          <p:cNvPr id="3" name="Content Placeholder 2"/>
          <p:cNvSpPr>
            <a:spLocks noGrp="1"/>
          </p:cNvSpPr>
          <p:nvPr>
            <p:ph idx="1"/>
          </p:nvPr>
        </p:nvSpPr>
        <p:spPr>
          <a:xfrm>
            <a:off x="838200" y="2445488"/>
            <a:ext cx="10515600" cy="3859065"/>
          </a:xfrm>
          <a:solidFill>
            <a:srgbClr val="00B050"/>
          </a:solidFill>
        </p:spPr>
        <p:txBody>
          <a:bodyPr/>
          <a:lstStyle/>
          <a:p>
            <a:r>
              <a:rPr lang="en-US" altLang="en-US" sz="2400" dirty="0">
                <a:solidFill>
                  <a:schemeClr val="bg1"/>
                </a:solidFill>
                <a:latin typeface="Times New Roman" panose="02020603050405020304" pitchFamily="18" charset="0"/>
                <a:cs typeface="Times New Roman" panose="02020603050405020304" pitchFamily="18" charset="0"/>
              </a:rPr>
              <a:t>Log in to DegreeWorks</a:t>
            </a:r>
          </a:p>
          <a:p>
            <a:pPr lvl="1"/>
            <a:r>
              <a:rPr lang="en-US" altLang="en-US" sz="2400" dirty="0">
                <a:solidFill>
                  <a:schemeClr val="bg1"/>
                </a:solidFill>
                <a:latin typeface="Times New Roman" panose="02020603050405020304" pitchFamily="18" charset="0"/>
                <a:cs typeface="Times New Roman" panose="02020603050405020304" pitchFamily="18" charset="0"/>
              </a:rPr>
              <a:t>For more information on getting started in DegreeWorks, go to </a:t>
            </a:r>
            <a:r>
              <a:rPr lang="en-US" altLang="en-US" sz="2400" u="sng" dirty="0">
                <a:solidFill>
                  <a:srgbClr val="C00000"/>
                </a:solidFill>
                <a:latin typeface="Times New Roman" panose="02020603050405020304" pitchFamily="18" charset="0"/>
                <a:cs typeface="Times New Roman" panose="02020603050405020304" pitchFamily="18" charset="0"/>
                <a:hlinkClick r:id="rId2"/>
              </a:rPr>
              <a:t>http://www.gcsu.edu/registrar/degreeworks.htm</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a:solidFill>
                  <a:schemeClr val="bg1"/>
                </a:solidFill>
                <a:latin typeface="Times New Roman" panose="02020603050405020304" pitchFamily="18" charset="0"/>
                <a:cs typeface="Times New Roman" panose="02020603050405020304" pitchFamily="18" charset="0"/>
              </a:rPr>
              <a:t>and review the introductory tutorial.</a:t>
            </a:r>
          </a:p>
          <a:p>
            <a:r>
              <a:rPr lang="en-US" altLang="en-US" sz="2400" dirty="0">
                <a:solidFill>
                  <a:schemeClr val="bg1"/>
                </a:solidFill>
                <a:latin typeface="Times New Roman" panose="02020603050405020304" pitchFamily="18" charset="0"/>
                <a:cs typeface="Times New Roman" panose="02020603050405020304" pitchFamily="18" charset="0"/>
              </a:rPr>
              <a:t>Select the Planner Tab at the top of the screen.</a:t>
            </a:r>
          </a:p>
          <a:p>
            <a:endParaRPr lang="en-US" dirty="0"/>
          </a:p>
        </p:txBody>
      </p:sp>
      <p:sp>
        <p:nvSpPr>
          <p:cNvPr id="4" name="Rectangle 3"/>
          <p:cNvSpPr/>
          <p:nvPr/>
        </p:nvSpPr>
        <p:spPr>
          <a:xfrm>
            <a:off x="838200" y="404037"/>
            <a:ext cx="10515600" cy="14215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a:hlinkClick r:id="rId3" action="ppaction://hlinksldjump"/>
          </p:cNvPr>
          <p:cNvSpPr/>
          <p:nvPr/>
        </p:nvSpPr>
        <p:spPr>
          <a:xfrm>
            <a:off x="10296395" y="6248100"/>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0646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
            <a:ext cx="9144000" cy="2246769"/>
          </a:xfrm>
          <a:prstGeom prst="rect">
            <a:avLst/>
          </a:prstGeom>
          <a:solidFill>
            <a:srgbClr val="00B050"/>
          </a:solidFill>
        </p:spPr>
        <p:txBody>
          <a:bodyPr wrap="square">
            <a:spAutoFit/>
          </a:bodyPr>
          <a:lstStyle/>
          <a:p>
            <a:r>
              <a:rPr lang="en-US" altLang="en-US" sz="2800" dirty="0">
                <a:solidFill>
                  <a:schemeClr val="bg1"/>
                </a:solidFill>
                <a:latin typeface="Gill Sans MT" panose="020B0502020104020203" pitchFamily="34" charset="0"/>
              </a:rPr>
              <a:t>The Planner is divided into two parts.   Your current worksheet appears on the left side of the screen.  The Planner appears on the right.  You can increase or decrease each side by dragging the gray bar in the middle of the screen to the left or the right.</a:t>
            </a:r>
            <a:endParaRPr lang="en-US" sz="2800" dirty="0">
              <a:solidFill>
                <a:schemeClr val="bg1"/>
              </a:solidFill>
            </a:endParaRPr>
          </a:p>
        </p:txBody>
      </p:sp>
      <p:pic>
        <p:nvPicPr>
          <p:cNvPr id="4" name="Picture 3"/>
          <p:cNvPicPr>
            <a:picLocks noChangeAspect="1"/>
          </p:cNvPicPr>
          <p:nvPr/>
        </p:nvPicPr>
        <p:blipFill>
          <a:blip r:embed="rId2"/>
          <a:stretch>
            <a:fillRect/>
          </a:stretch>
        </p:blipFill>
        <p:spPr>
          <a:xfrm>
            <a:off x="1" y="2246770"/>
            <a:ext cx="12191999" cy="4711376"/>
          </a:xfrm>
          <a:prstGeom prst="rect">
            <a:avLst/>
          </a:prstGeom>
        </p:spPr>
      </p:pic>
      <p:cxnSp>
        <p:nvCxnSpPr>
          <p:cNvPr id="7" name="Straight Arrow Connector 6"/>
          <p:cNvCxnSpPr/>
          <p:nvPr/>
        </p:nvCxnSpPr>
        <p:spPr>
          <a:xfrm>
            <a:off x="871870" y="4316820"/>
            <a:ext cx="1913860" cy="744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43200" y="5061098"/>
            <a:ext cx="1765005" cy="369332"/>
          </a:xfrm>
          <a:prstGeom prst="rect">
            <a:avLst/>
          </a:prstGeom>
          <a:noFill/>
        </p:spPr>
        <p:txBody>
          <a:bodyPr wrap="square" rtlCol="0">
            <a:spAutoFit/>
          </a:bodyPr>
          <a:lstStyle/>
          <a:p>
            <a:r>
              <a:rPr lang="en-US" dirty="0"/>
              <a:t>worksheet</a:t>
            </a:r>
          </a:p>
        </p:txBody>
      </p:sp>
      <p:cxnSp>
        <p:nvCxnSpPr>
          <p:cNvPr id="11" name="Straight Arrow Connector 10"/>
          <p:cNvCxnSpPr/>
          <p:nvPr/>
        </p:nvCxnSpPr>
        <p:spPr>
          <a:xfrm flipH="1">
            <a:off x="8697433" y="4316820"/>
            <a:ext cx="1658679" cy="744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591647" y="5061098"/>
            <a:ext cx="1290517" cy="369332"/>
          </a:xfrm>
          <a:prstGeom prst="rect">
            <a:avLst/>
          </a:prstGeom>
          <a:noFill/>
        </p:spPr>
        <p:txBody>
          <a:bodyPr wrap="square" rtlCol="0">
            <a:spAutoFit/>
          </a:bodyPr>
          <a:lstStyle/>
          <a:p>
            <a:r>
              <a:rPr lang="en-US" dirty="0"/>
              <a:t>Planner</a:t>
            </a:r>
          </a:p>
        </p:txBody>
      </p:sp>
      <p:cxnSp>
        <p:nvCxnSpPr>
          <p:cNvPr id="16" name="Straight Arrow Connector 15"/>
          <p:cNvCxnSpPr/>
          <p:nvPr/>
        </p:nvCxnSpPr>
        <p:spPr>
          <a:xfrm>
            <a:off x="6655982" y="5061098"/>
            <a:ext cx="53162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655982" y="5430430"/>
            <a:ext cx="53162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Right Arrow 9">
            <a:hlinkClick r:id="rId3" action="ppaction://hlinksldjump"/>
          </p:cNvPr>
          <p:cNvSpPr/>
          <p:nvPr/>
        </p:nvSpPr>
        <p:spPr>
          <a:xfrm>
            <a:off x="10579423" y="527564"/>
            <a:ext cx="978408" cy="392186"/>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63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806455" y="3524695"/>
            <a:ext cx="4614529" cy="2690036"/>
          </a:xfrm>
          <a:prstGeom prst="rect">
            <a:avLst/>
          </a:prstGeom>
        </p:spPr>
      </p:pic>
      <p:sp>
        <p:nvSpPr>
          <p:cNvPr id="9" name="TextBox 8"/>
          <p:cNvSpPr txBox="1"/>
          <p:nvPr/>
        </p:nvSpPr>
        <p:spPr>
          <a:xfrm>
            <a:off x="6698512" y="2076155"/>
            <a:ext cx="184731" cy="369332"/>
          </a:xfrm>
          <a:prstGeom prst="rect">
            <a:avLst/>
          </a:prstGeom>
          <a:noFill/>
        </p:spPr>
        <p:txBody>
          <a:bodyPr wrap="none" rtlCol="0">
            <a:spAutoFit/>
          </a:bodyPr>
          <a:lstStyle/>
          <a:p>
            <a:endParaRPr lang="en-US" dirty="0"/>
          </a:p>
        </p:txBody>
      </p:sp>
      <p:sp>
        <p:nvSpPr>
          <p:cNvPr id="10" name="Rectangle 9"/>
          <p:cNvSpPr/>
          <p:nvPr/>
        </p:nvSpPr>
        <p:spPr>
          <a:xfrm>
            <a:off x="0" y="1060275"/>
            <a:ext cx="11697530" cy="156940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ounded Rectangle 1"/>
          <p:cNvSpPr/>
          <p:nvPr/>
        </p:nvSpPr>
        <p:spPr>
          <a:xfrm>
            <a:off x="2211570" y="506752"/>
            <a:ext cx="7804300" cy="232150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292117" y="1346743"/>
            <a:ext cx="4192663" cy="584775"/>
          </a:xfrm>
          <a:prstGeom prst="rect">
            <a:avLst/>
          </a:prstGeom>
          <a:noFill/>
        </p:spPr>
        <p:txBody>
          <a:bodyPr wrap="square" rtlCol="0">
            <a:spAutoFit/>
          </a:bodyPr>
          <a:lstStyle/>
          <a:p>
            <a:r>
              <a:rPr lang="en-US" sz="3200" dirty="0"/>
              <a:t>How to use Unify </a:t>
            </a:r>
          </a:p>
        </p:txBody>
      </p:sp>
      <p:sp>
        <p:nvSpPr>
          <p:cNvPr id="7" name="Right Arrow 6">
            <a:hlinkClick r:id="rId3" action="ppaction://hlinksldjump"/>
          </p:cNvPr>
          <p:cNvSpPr/>
          <p:nvPr/>
        </p:nvSpPr>
        <p:spPr>
          <a:xfrm>
            <a:off x="10221238" y="5837129"/>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060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386" y="-1"/>
            <a:ext cx="9526772" cy="1569660"/>
          </a:xfrm>
          <a:prstGeom prst="rect">
            <a:avLst/>
          </a:prstGeom>
        </p:spPr>
        <p:txBody>
          <a:bodyPr wrap="square">
            <a:spAutoFit/>
          </a:bodyPr>
          <a:lstStyle/>
          <a:p>
            <a:r>
              <a:rPr lang="en-US" altLang="en-US" sz="2400" dirty="0">
                <a:latin typeface="Tahoma" panose="020B0604030504040204" pitchFamily="34" charset="0"/>
                <a:ea typeface="Tahoma" panose="020B0604030504040204" pitchFamily="34" charset="0"/>
                <a:cs typeface="Tahoma" panose="020B0604030504040204" pitchFamily="34" charset="0"/>
              </a:rPr>
              <a:t>If you do not have an existing plan, this drop-down menu will automatically set to “add new plan.” (If you have one or more saved plans, your plans will be listed here along with an “add new </a:t>
            </a:r>
            <a:r>
              <a:rPr lang="en-US" altLang="en-US" sz="2400" dirty="0">
                <a:latin typeface="Gill Sans MT" panose="020B0502020104020203" pitchFamily="34" charset="77"/>
                <a:cs typeface="Dubai" panose="020B0503030403030204" pitchFamily="34" charset="-78"/>
              </a:rPr>
              <a:t>plan” option.   Use the “load” button to load the one you want to view.)</a:t>
            </a:r>
            <a:endParaRPr lang="en-US" sz="2400" dirty="0">
              <a:latin typeface="Gill Sans MT" panose="020B0502020104020203" pitchFamily="34" charset="77"/>
              <a:cs typeface="Dubai" panose="020B0503030403030204" pitchFamily="34" charset="-78"/>
            </a:endParaRPr>
          </a:p>
        </p:txBody>
      </p:sp>
      <p:pic>
        <p:nvPicPr>
          <p:cNvPr id="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1569659"/>
            <a:ext cx="12192000" cy="6065858"/>
          </a:xfrm>
          <a:prstGeom prst="rect">
            <a:avLst/>
          </a:prstGeom>
          <a:noFill/>
        </p:spPr>
      </p:pic>
      <p:cxnSp>
        <p:nvCxnSpPr>
          <p:cNvPr id="9" name="Straight Arrow Connector 8"/>
          <p:cNvCxnSpPr/>
          <p:nvPr/>
        </p:nvCxnSpPr>
        <p:spPr>
          <a:xfrm flipH="1" flipV="1">
            <a:off x="1360968" y="3139319"/>
            <a:ext cx="1765006" cy="15310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ight Arrow 4">
            <a:hlinkClick r:id="rId3" action="ppaction://hlinksldjump"/>
          </p:cNvPr>
          <p:cNvSpPr/>
          <p:nvPr/>
        </p:nvSpPr>
        <p:spPr>
          <a:xfrm>
            <a:off x="10122223" y="433722"/>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583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6447"/>
            <a:ext cx="9144000" cy="707886"/>
          </a:xfrm>
          <a:prstGeom prst="rect">
            <a:avLst/>
          </a:prstGeom>
        </p:spPr>
        <p:txBody>
          <a:bodyPr wrap="square">
            <a:spAutoFit/>
          </a:bodyPr>
          <a:lstStyle/>
          <a:p>
            <a:r>
              <a:rPr lang="en-US" altLang="en-US" sz="2000" dirty="0">
                <a:latin typeface="Times New Roman" panose="02020603050405020304" pitchFamily="18" charset="0"/>
                <a:cs typeface="Times New Roman" panose="02020603050405020304" pitchFamily="18" charset="0"/>
              </a:rPr>
              <a:t>This drop-down menu controls the way you view the planner.  In Notes mode, the plan will be formatted in this way, and will include a place to add notes for each semester.  </a:t>
            </a:r>
          </a:p>
        </p:txBody>
      </p:sp>
      <p:pic>
        <p:nvPicPr>
          <p:cNvPr id="3" name="Picture 2"/>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7007"/>
            <a:ext cx="12099851" cy="552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1382233" y="2658139"/>
            <a:ext cx="1084520" cy="21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p:cNvCxnSpPr/>
          <p:nvPr/>
        </p:nvCxnSpPr>
        <p:spPr>
          <a:xfrm>
            <a:off x="1924493" y="1743740"/>
            <a:ext cx="0" cy="9143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169042" y="2870790"/>
            <a:ext cx="6698512" cy="13698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ight Arrow 6">
            <a:hlinkClick r:id="rId3" action="ppaction://hlinksldjump"/>
          </p:cNvPr>
          <p:cNvSpPr/>
          <p:nvPr/>
        </p:nvSpPr>
        <p:spPr>
          <a:xfrm>
            <a:off x="10122223" y="433722"/>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36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2651"/>
            <a:ext cx="9144000" cy="707886"/>
          </a:xfrm>
          <a:prstGeom prst="rect">
            <a:avLst/>
          </a:prstGeom>
        </p:spPr>
        <p:txBody>
          <a:bodyPr wrap="square">
            <a:spAutoFit/>
          </a:bodyPr>
          <a:lstStyle/>
          <a:p>
            <a:pPr lvl="0" fontAlgn="base">
              <a:spcBef>
                <a:spcPct val="0"/>
              </a:spcBef>
              <a:spcAft>
                <a:spcPct val="0"/>
              </a:spcAft>
            </a:pPr>
            <a:r>
              <a:rPr lang="en-US" altLang="en-US" sz="2000" dirty="0">
                <a:latin typeface="Gill Sans MT" panose="020B0502020104020203" pitchFamily="34" charset="0"/>
              </a:rPr>
              <a:t>In Calendar mode, the plan will be formatted in this way.  You will not be able to add notes for each semester,  but you can view more semesters at one time</a:t>
            </a:r>
            <a:r>
              <a:rPr lang="en-US" altLang="en-US" dirty="0">
                <a:latin typeface="Gill Sans MT" panose="020B0502020104020203" pitchFamily="34" charset="0"/>
              </a:rPr>
              <a:t>.  </a:t>
            </a:r>
          </a:p>
        </p:txBody>
      </p:sp>
      <p:pic>
        <p:nvPicPr>
          <p:cNvPr id="3" name="Picture 2"/>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181" y="1488558"/>
            <a:ext cx="11936819"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1722474" y="2700670"/>
            <a:ext cx="1041991" cy="17012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p:nvPr/>
        </p:nvCxnSpPr>
        <p:spPr>
          <a:xfrm>
            <a:off x="1212112" y="566594"/>
            <a:ext cx="1031357" cy="21340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445488" y="2892769"/>
            <a:ext cx="4869712" cy="10920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ight Arrow 6">
            <a:hlinkClick r:id="rId3" action="ppaction://hlinksldjump"/>
          </p:cNvPr>
          <p:cNvSpPr/>
          <p:nvPr/>
        </p:nvSpPr>
        <p:spPr>
          <a:xfrm>
            <a:off x="10356112" y="417306"/>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137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15663"/>
          </a:xfrm>
          <a:prstGeom prst="rect">
            <a:avLst/>
          </a:prstGeom>
        </p:spPr>
        <p:txBody>
          <a:bodyPr wrap="square">
            <a:spAutoFit/>
          </a:bodyPr>
          <a:lstStyle/>
          <a:p>
            <a:r>
              <a:rPr lang="en-US" altLang="en-US" sz="2000" dirty="0">
                <a:solidFill>
                  <a:srgbClr val="002060"/>
                </a:solidFill>
                <a:latin typeface="Times New Roman" panose="02020603050405020304" pitchFamily="18" charset="0"/>
                <a:cs typeface="Times New Roman" panose="02020603050405020304" pitchFamily="18" charset="0"/>
              </a:rPr>
              <a:t>To switch between the calendar and the notes mode, you will need to select your preference from this drop down box, and then use the “load” button.  (Be sure to save before switching modes if you’ve already entered information on your plan.)</a:t>
            </a:r>
          </a:p>
        </p:txBody>
      </p:sp>
      <p:pic>
        <p:nvPicPr>
          <p:cNvPr id="3" name="Picture 2">
            <a:hlinkClick r:id="rId2" action="ppaction://hlinksldjump"/>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796" y="1042498"/>
            <a:ext cx="10352919" cy="584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2211572" y="2381693"/>
            <a:ext cx="871870" cy="29771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p:cNvCxnSpPr>
            <a:endCxn id="4" idx="0"/>
          </p:cNvCxnSpPr>
          <p:nvPr/>
        </p:nvCxnSpPr>
        <p:spPr>
          <a:xfrm>
            <a:off x="2424223" y="999460"/>
            <a:ext cx="223284" cy="13822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083442" y="2530549"/>
            <a:ext cx="123337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4316819" y="2381693"/>
            <a:ext cx="531628" cy="29771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a:hlinkClick r:id="rId4" action="ppaction://hlinksldjump"/>
          </p:cNvPr>
          <p:cNvSpPr/>
          <p:nvPr/>
        </p:nvSpPr>
        <p:spPr>
          <a:xfrm>
            <a:off x="10356112" y="417306"/>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272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182" y="270339"/>
            <a:ext cx="9144000" cy="707886"/>
          </a:xfrm>
          <a:prstGeom prst="rect">
            <a:avLst/>
          </a:prstGeom>
        </p:spPr>
        <p:txBody>
          <a:bodyPr wrap="square">
            <a:spAutoFit/>
          </a:bodyPr>
          <a:lstStyle/>
          <a:p>
            <a:r>
              <a:rPr lang="en-US" altLang="en-US" sz="2000" dirty="0">
                <a:solidFill>
                  <a:srgbClr val="002060"/>
                </a:solidFill>
                <a:latin typeface="Gill Sans MT" panose="020B0502020104020203" pitchFamily="34" charset="0"/>
              </a:rPr>
              <a:t>Use this drop down box to enter the catalog you are using.   To begin your plan, pick your preferred view.  Then, type a description for the plan.</a:t>
            </a:r>
          </a:p>
        </p:txBody>
      </p:sp>
      <p:pic>
        <p:nvPicPr>
          <p:cNvPr id="3" name="Picture 2"/>
          <p:cNvPicPr>
            <a:picLocks noChangeAspect="1"/>
          </p:cNvPicPr>
          <p:nvPr/>
        </p:nvPicPr>
        <p:blipFill>
          <a:blip r:embed="rId2"/>
          <a:stretch>
            <a:fillRect/>
          </a:stretch>
        </p:blipFill>
        <p:spPr>
          <a:xfrm>
            <a:off x="763216" y="1427738"/>
            <a:ext cx="9890608" cy="4938188"/>
          </a:xfrm>
          <a:prstGeom prst="rect">
            <a:avLst/>
          </a:prstGeom>
        </p:spPr>
      </p:pic>
      <p:sp>
        <p:nvSpPr>
          <p:cNvPr id="4" name="Oval 3"/>
          <p:cNvSpPr/>
          <p:nvPr/>
        </p:nvSpPr>
        <p:spPr>
          <a:xfrm>
            <a:off x="5708520" y="2998382"/>
            <a:ext cx="2190307" cy="5103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9399182" y="2998382"/>
            <a:ext cx="978195" cy="8080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p:nvPr/>
        </p:nvCxnSpPr>
        <p:spPr>
          <a:xfrm>
            <a:off x="2424223" y="1142240"/>
            <a:ext cx="3742661" cy="18561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061098" y="1142240"/>
            <a:ext cx="4338084" cy="18561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ight Arrow 7">
            <a:hlinkClick r:id="rId3" action="ppaction://hlinksldjump"/>
          </p:cNvPr>
          <p:cNvSpPr/>
          <p:nvPr/>
        </p:nvSpPr>
        <p:spPr>
          <a:xfrm>
            <a:off x="10356112" y="417306"/>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152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120" y="212651"/>
            <a:ext cx="8973879" cy="707886"/>
          </a:xfrm>
          <a:prstGeom prst="rect">
            <a:avLst/>
          </a:prstGeom>
        </p:spPr>
        <p:txBody>
          <a:bodyPr wrap="square">
            <a:spAutoFit/>
          </a:bodyPr>
          <a:lstStyle/>
          <a:p>
            <a:r>
              <a:rPr lang="en-US" altLang="en-US" sz="2000" dirty="0">
                <a:latin typeface="Gill Sans MT" panose="020B0502020104020203" pitchFamily="34" charset="0"/>
              </a:rPr>
              <a:t>Use these drop down boxes to label each future term in which you plan to enroll.  (Remember that Maymester is part of the Summer term.)</a:t>
            </a:r>
          </a:p>
        </p:txBody>
      </p:sp>
      <p:pic>
        <p:nvPicPr>
          <p:cNvPr id="3" name="Picture 2"/>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334" y="1377736"/>
            <a:ext cx="10047178"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lowchart: Connector 3"/>
          <p:cNvSpPr/>
          <p:nvPr/>
        </p:nvSpPr>
        <p:spPr>
          <a:xfrm>
            <a:off x="7038752" y="3354571"/>
            <a:ext cx="1233377" cy="1493875"/>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p:cNvCxnSpPr/>
          <p:nvPr/>
        </p:nvCxnSpPr>
        <p:spPr>
          <a:xfrm>
            <a:off x="3880881" y="1133188"/>
            <a:ext cx="2881426" cy="27131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ight Arrow 6">
            <a:hlinkClick r:id="rId3" action="ppaction://hlinksldjump"/>
          </p:cNvPr>
          <p:cNvSpPr/>
          <p:nvPr/>
        </p:nvSpPr>
        <p:spPr>
          <a:xfrm>
            <a:off x="10356112" y="417306"/>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781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856" y="233916"/>
            <a:ext cx="8995144" cy="707886"/>
          </a:xfrm>
          <a:prstGeom prst="rect">
            <a:avLst/>
          </a:prstGeom>
        </p:spPr>
        <p:txBody>
          <a:bodyPr wrap="square">
            <a:spAutoFit/>
          </a:bodyPr>
          <a:lstStyle/>
          <a:p>
            <a:r>
              <a:rPr lang="en-US" altLang="en-US" sz="2000" dirty="0">
                <a:solidFill>
                  <a:srgbClr val="002060"/>
                </a:solidFill>
                <a:latin typeface="Gill Sans MT" panose="020B0502020104020203" pitchFamily="34" charset="0"/>
              </a:rPr>
              <a:t>Next, scan your worksheet using the scroll bar in the middle of the page.  Look for any requirements that are marked as “Needed.”  </a:t>
            </a:r>
          </a:p>
        </p:txBody>
      </p:sp>
      <p:pic>
        <p:nvPicPr>
          <p:cNvPr id="3" name="Picture 2"/>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599" y="1492066"/>
            <a:ext cx="10004647"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flipH="1">
            <a:off x="2445488" y="765544"/>
            <a:ext cx="2211572" cy="39978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Flowchart: Connector 6"/>
          <p:cNvSpPr/>
          <p:nvPr/>
        </p:nvSpPr>
        <p:spPr>
          <a:xfrm>
            <a:off x="1244599" y="4380613"/>
            <a:ext cx="1668722" cy="701749"/>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a:hlinkClick r:id="rId3" action="ppaction://hlinksldjump"/>
          </p:cNvPr>
          <p:cNvSpPr/>
          <p:nvPr/>
        </p:nvSpPr>
        <p:spPr>
          <a:xfrm>
            <a:off x="10356112" y="417306"/>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4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944" y="202317"/>
            <a:ext cx="12036056" cy="1015663"/>
          </a:xfrm>
          <a:prstGeom prst="rect">
            <a:avLst/>
          </a:prstGeom>
        </p:spPr>
        <p:txBody>
          <a:bodyPr wrap="square">
            <a:spAutoFit/>
          </a:bodyPr>
          <a:lstStyle/>
          <a:p>
            <a:r>
              <a:rPr lang="en-US" altLang="en-US" sz="2000" dirty="0">
                <a:solidFill>
                  <a:srgbClr val="002060"/>
                </a:solidFill>
                <a:latin typeface="Gill Sans MT" panose="020B0502020104020203" pitchFamily="34" charset="0"/>
              </a:rPr>
              <a:t>Drag and drop needed courses from your worksheet to the term during which you plan </a:t>
            </a:r>
          </a:p>
          <a:p>
            <a:r>
              <a:rPr lang="en-US" altLang="en-US" sz="2000" dirty="0">
                <a:solidFill>
                  <a:srgbClr val="002060"/>
                </a:solidFill>
                <a:latin typeface="Gill Sans MT" panose="020B0502020104020203" pitchFamily="34" charset="0"/>
              </a:rPr>
              <a:t>to take that course.  You can also type courses directly into the Planner fields.  To do so, </a:t>
            </a:r>
          </a:p>
          <a:p>
            <a:r>
              <a:rPr lang="en-US" altLang="en-US" sz="2000" dirty="0">
                <a:solidFill>
                  <a:srgbClr val="002060"/>
                </a:solidFill>
                <a:latin typeface="Gill Sans MT" panose="020B0502020104020203" pitchFamily="34" charset="0"/>
              </a:rPr>
              <a:t>use the course prefix (</a:t>
            </a:r>
            <a:r>
              <a:rPr lang="en-US" altLang="en-US" sz="2000" i="1" dirty="0">
                <a:solidFill>
                  <a:srgbClr val="002060"/>
                </a:solidFill>
                <a:latin typeface="Gill Sans MT" panose="020B0502020104020203" pitchFamily="34" charset="0"/>
              </a:rPr>
              <a:t>e.g., </a:t>
            </a:r>
            <a:r>
              <a:rPr lang="en-US" altLang="en-US" sz="2000" dirty="0">
                <a:solidFill>
                  <a:srgbClr val="002060"/>
                </a:solidFill>
                <a:latin typeface="Gill Sans MT" panose="020B0502020104020203" pitchFamily="34" charset="0"/>
              </a:rPr>
              <a:t>MATH), a space,  and the four digit course number</a:t>
            </a:r>
            <a:r>
              <a:rPr lang="en-US" altLang="en-US" dirty="0">
                <a:solidFill>
                  <a:srgbClr val="002060"/>
                </a:solidFill>
                <a:latin typeface="Gill Sans MT" panose="020B0502020104020203" pitchFamily="34" charset="0"/>
              </a:rPr>
              <a:t>.</a:t>
            </a:r>
          </a:p>
        </p:txBody>
      </p:sp>
      <p:pic>
        <p:nvPicPr>
          <p:cNvPr id="3" name="Picture 2"/>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081" y="1449537"/>
            <a:ext cx="9847225"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flipV="1">
            <a:off x="4593266" y="3572540"/>
            <a:ext cx="2551813" cy="8718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Flowchart: Connector 6"/>
          <p:cNvSpPr/>
          <p:nvPr/>
        </p:nvSpPr>
        <p:spPr>
          <a:xfrm>
            <a:off x="6974957" y="3340983"/>
            <a:ext cx="3062177" cy="659219"/>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a:hlinkClick r:id="rId3" action="ppaction://hlinksldjump"/>
          </p:cNvPr>
          <p:cNvSpPr/>
          <p:nvPr/>
        </p:nvSpPr>
        <p:spPr>
          <a:xfrm>
            <a:off x="10356112" y="417306"/>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869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820" y="326942"/>
            <a:ext cx="4745273" cy="400110"/>
          </a:xfrm>
          <a:prstGeom prst="rect">
            <a:avLst/>
          </a:prstGeom>
        </p:spPr>
        <p:txBody>
          <a:bodyPr wrap="none">
            <a:spAutoFit/>
          </a:bodyPr>
          <a:lstStyle/>
          <a:p>
            <a:r>
              <a:rPr lang="en-US" altLang="en-US" sz="2000" dirty="0">
                <a:solidFill>
                  <a:srgbClr val="002060"/>
                </a:solidFill>
                <a:latin typeface="Gill Sans MT" panose="020B0502020104020203" pitchFamily="34" charset="0"/>
              </a:rPr>
              <a:t>Add any pertinent notes in the notes field</a:t>
            </a:r>
            <a:r>
              <a:rPr lang="en-US" altLang="en-US" dirty="0">
                <a:latin typeface="Gill Sans MT" panose="020B0502020104020203" pitchFamily="34" charset="0"/>
              </a:rPr>
              <a:t>.   </a:t>
            </a:r>
          </a:p>
        </p:txBody>
      </p:sp>
      <p:pic>
        <p:nvPicPr>
          <p:cNvPr id="3" name="Picture 2"/>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393" y="1300680"/>
            <a:ext cx="7899400"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lowchart: Connector 3"/>
          <p:cNvSpPr/>
          <p:nvPr/>
        </p:nvSpPr>
        <p:spPr>
          <a:xfrm>
            <a:off x="5932967" y="3503428"/>
            <a:ext cx="2062716" cy="531628"/>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p:cNvCxnSpPr/>
          <p:nvPr/>
        </p:nvCxnSpPr>
        <p:spPr>
          <a:xfrm>
            <a:off x="2913611" y="1023519"/>
            <a:ext cx="3646085" cy="24799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ight Arrow 6">
            <a:hlinkClick r:id="rId3" action="ppaction://hlinksldjump"/>
          </p:cNvPr>
          <p:cNvSpPr/>
          <p:nvPr/>
        </p:nvSpPr>
        <p:spPr>
          <a:xfrm>
            <a:off x="10356112" y="417306"/>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987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474" y="351726"/>
            <a:ext cx="10923181" cy="1200329"/>
          </a:xfrm>
          <a:prstGeom prst="rect">
            <a:avLst/>
          </a:prstGeom>
        </p:spPr>
        <p:txBody>
          <a:bodyPr wrap="square">
            <a:spAutoFit/>
          </a:bodyPr>
          <a:lstStyle/>
          <a:p>
            <a:r>
              <a:rPr lang="en-US" altLang="en-US" sz="2400" dirty="0">
                <a:solidFill>
                  <a:srgbClr val="002060"/>
                </a:solidFill>
                <a:latin typeface="Times New Roman" panose="02020603050405020304" pitchFamily="18" charset="0"/>
                <a:cs typeface="Times New Roman" panose="02020603050405020304" pitchFamily="18" charset="0"/>
              </a:rPr>
              <a:t>When you have completed entering courses, use the “save plan” button.  </a:t>
            </a:r>
          </a:p>
          <a:p>
            <a:r>
              <a:rPr lang="en-US" altLang="en-US" sz="2400" dirty="0">
                <a:solidFill>
                  <a:srgbClr val="002060"/>
                </a:solidFill>
                <a:latin typeface="Times New Roman" panose="02020603050405020304" pitchFamily="18" charset="0"/>
                <a:cs typeface="Times New Roman" panose="02020603050405020304" pitchFamily="18" charset="0"/>
              </a:rPr>
              <a:t>(You can also save periodically while you are working if you have several</a:t>
            </a:r>
          </a:p>
          <a:p>
            <a:r>
              <a:rPr lang="en-US" altLang="en-US" sz="2400" dirty="0">
                <a:solidFill>
                  <a:srgbClr val="002060"/>
                </a:solidFill>
                <a:latin typeface="Times New Roman" panose="02020603050405020304" pitchFamily="18" charset="0"/>
                <a:cs typeface="Times New Roman" panose="02020603050405020304" pitchFamily="18" charset="0"/>
              </a:rPr>
              <a:t> semesters to enter.)</a:t>
            </a:r>
          </a:p>
        </p:txBody>
      </p:sp>
      <p:pic>
        <p:nvPicPr>
          <p:cNvPr id="3" name="Picture 2"/>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205" y="1704718"/>
            <a:ext cx="9879124"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a:off x="7123814" y="1182723"/>
            <a:ext cx="42530" cy="44100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Flowchart: Connector 7"/>
          <p:cNvSpPr/>
          <p:nvPr/>
        </p:nvSpPr>
        <p:spPr>
          <a:xfrm>
            <a:off x="6868632" y="5592726"/>
            <a:ext cx="1105785" cy="616688"/>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Connector 8"/>
          <p:cNvSpPr/>
          <p:nvPr/>
        </p:nvSpPr>
        <p:spPr>
          <a:xfrm>
            <a:off x="6645349" y="5592726"/>
            <a:ext cx="956930" cy="616688"/>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a:hlinkClick r:id="rId3" action="ppaction://hlinksldjump"/>
          </p:cNvPr>
          <p:cNvSpPr/>
          <p:nvPr/>
        </p:nvSpPr>
        <p:spPr>
          <a:xfrm>
            <a:off x="10356112" y="417306"/>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525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698512" y="2076155"/>
            <a:ext cx="184731" cy="369332"/>
          </a:xfrm>
          <a:prstGeom prst="rect">
            <a:avLst/>
          </a:prstGeom>
          <a:noFill/>
        </p:spPr>
        <p:txBody>
          <a:bodyPr wrap="none" rtlCol="0">
            <a:spAutoFit/>
          </a:bodyPr>
          <a:lstStyle/>
          <a:p>
            <a:endParaRPr lang="en-US" dirty="0"/>
          </a:p>
        </p:txBody>
      </p:sp>
      <p:sp>
        <p:nvSpPr>
          <p:cNvPr id="10" name="Rectangle 9"/>
          <p:cNvSpPr/>
          <p:nvPr/>
        </p:nvSpPr>
        <p:spPr>
          <a:xfrm>
            <a:off x="255181" y="156470"/>
            <a:ext cx="11697530" cy="156940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ounded Rectangle 1"/>
          <p:cNvSpPr/>
          <p:nvPr/>
        </p:nvSpPr>
        <p:spPr>
          <a:xfrm>
            <a:off x="2231251" y="24256"/>
            <a:ext cx="7745390" cy="219071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Unify</a:t>
            </a:r>
            <a:endParaRPr lang="en-US" dirty="0"/>
          </a:p>
        </p:txBody>
      </p:sp>
      <p:sp>
        <p:nvSpPr>
          <p:cNvPr id="4" name="Rounded Rectangle 3"/>
          <p:cNvSpPr/>
          <p:nvPr/>
        </p:nvSpPr>
        <p:spPr>
          <a:xfrm>
            <a:off x="2231251" y="2431039"/>
            <a:ext cx="8571428" cy="263024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Step 1. Please visit </a:t>
            </a:r>
            <a:r>
              <a:rPr lang="en-US" sz="2800" dirty="0">
                <a:solidFill>
                  <a:schemeClr val="bg1"/>
                </a:solidFill>
                <a:hlinkClick r:id="rId2"/>
              </a:rPr>
              <a:t>unify.gscu.edu</a:t>
            </a:r>
            <a:r>
              <a:rPr lang="en-US" sz="2800" dirty="0">
                <a:solidFill>
                  <a:schemeClr val="bg1"/>
                </a:solidFill>
              </a:rPr>
              <a:t> and follow the “</a:t>
            </a:r>
            <a:r>
              <a:rPr lang="en-US" sz="2800" dirty="0" err="1">
                <a:solidFill>
                  <a:schemeClr val="bg1"/>
                </a:solidFill>
              </a:rPr>
              <a:t>mypassword</a:t>
            </a:r>
            <a:r>
              <a:rPr lang="en-US" sz="2800" dirty="0">
                <a:solidFill>
                  <a:schemeClr val="bg1"/>
                </a:solidFill>
              </a:rPr>
              <a:t>” tab</a:t>
            </a:r>
          </a:p>
        </p:txBody>
      </p:sp>
      <p:pic>
        <p:nvPicPr>
          <p:cNvPr id="5" name="Picture 4"/>
          <p:cNvPicPr>
            <a:picLocks noChangeAspect="1"/>
          </p:cNvPicPr>
          <p:nvPr/>
        </p:nvPicPr>
        <p:blipFill>
          <a:blip r:embed="rId3"/>
          <a:stretch>
            <a:fillRect/>
          </a:stretch>
        </p:blipFill>
        <p:spPr>
          <a:xfrm>
            <a:off x="255181" y="5061287"/>
            <a:ext cx="3289559" cy="1731140"/>
          </a:xfrm>
          <a:prstGeom prst="rect">
            <a:avLst/>
          </a:prstGeom>
        </p:spPr>
      </p:pic>
      <p:sp>
        <p:nvSpPr>
          <p:cNvPr id="7" name="Right Arrow 6">
            <a:hlinkClick r:id="rId4" action="ppaction://hlinksldjump"/>
          </p:cNvPr>
          <p:cNvSpPr/>
          <p:nvPr/>
        </p:nvSpPr>
        <p:spPr>
          <a:xfrm>
            <a:off x="10221238" y="5837129"/>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057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917" y="212651"/>
            <a:ext cx="9399181" cy="707886"/>
          </a:xfrm>
          <a:prstGeom prst="rect">
            <a:avLst/>
          </a:prstGeom>
        </p:spPr>
        <p:txBody>
          <a:bodyPr wrap="square">
            <a:spAutoFit/>
          </a:bodyPr>
          <a:lstStyle/>
          <a:p>
            <a:r>
              <a:rPr lang="en-US" altLang="en-US" sz="2000" dirty="0">
                <a:solidFill>
                  <a:srgbClr val="002060"/>
                </a:solidFill>
                <a:latin typeface="Gill Sans MT" panose="020B0502020104020203" pitchFamily="34" charset="0"/>
              </a:rPr>
              <a:t>If your plan was saved successfully, a pop up box will appear with this message.  If there were any errors, a pop-up box will appear with instructions for correcting those errors</a:t>
            </a:r>
            <a:r>
              <a:rPr lang="en-US" altLang="en-US" sz="2000" dirty="0">
                <a:latin typeface="Gill Sans MT" panose="020B0502020104020203" pitchFamily="34" charset="0"/>
              </a:rPr>
              <a:t>.</a:t>
            </a:r>
          </a:p>
        </p:txBody>
      </p:sp>
      <p:pic>
        <p:nvPicPr>
          <p:cNvPr id="3" name="Picture 2"/>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612" y="1549499"/>
            <a:ext cx="10391119" cy="5085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a:off x="3721395" y="841613"/>
            <a:ext cx="2147777" cy="27734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ight Arrow 5">
            <a:hlinkClick r:id="rId3" action="ppaction://hlinksldjump"/>
          </p:cNvPr>
          <p:cNvSpPr/>
          <p:nvPr/>
        </p:nvSpPr>
        <p:spPr>
          <a:xfrm>
            <a:off x="10356112" y="417306"/>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575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386" y="233916"/>
            <a:ext cx="5826642" cy="584775"/>
          </a:xfrm>
          <a:prstGeom prst="rect">
            <a:avLst/>
          </a:prstGeom>
        </p:spPr>
        <p:txBody>
          <a:bodyPr wrap="square">
            <a:spAutoFit/>
          </a:bodyPr>
          <a:lstStyle/>
          <a:p>
            <a:r>
              <a:rPr lang="en-US" altLang="en-US" sz="3200" dirty="0">
                <a:solidFill>
                  <a:srgbClr val="002060"/>
                </a:solidFill>
              </a:rPr>
              <a:t>What is your major? </a:t>
            </a:r>
            <a:endParaRPr lang="en-US" sz="3200" dirty="0">
              <a:solidFill>
                <a:srgbClr val="002060"/>
              </a:solidFill>
            </a:endParaRPr>
          </a:p>
        </p:txBody>
      </p:sp>
      <p:sp>
        <p:nvSpPr>
          <p:cNvPr id="4" name="Rectangle 3"/>
          <p:cNvSpPr/>
          <p:nvPr/>
        </p:nvSpPr>
        <p:spPr>
          <a:xfrm>
            <a:off x="404037" y="1190847"/>
            <a:ext cx="10717618" cy="5509200"/>
          </a:xfrm>
          <a:prstGeom prst="rect">
            <a:avLst/>
          </a:prstGeom>
        </p:spPr>
        <p:txBody>
          <a:bodyPr wrap="square">
            <a:spAutoFit/>
          </a:bodyPr>
          <a:lstStyle/>
          <a:p>
            <a:pPr marL="457200" indent="-457200">
              <a:buFont typeface="Arial" panose="020B0604020202020204" pitchFamily="34" charset="0"/>
              <a:buChar char="•"/>
            </a:pPr>
            <a:r>
              <a:rPr lang="en-US" altLang="en-US" sz="3200" dirty="0">
                <a:solidFill>
                  <a:srgbClr val="002060"/>
                </a:solidFill>
              </a:rPr>
              <a:t>The remainder of the directions differ </a:t>
            </a:r>
          </a:p>
          <a:p>
            <a:pPr marL="457200" indent="-457200">
              <a:buFont typeface="Arial" panose="020B0604020202020204" pitchFamily="34" charset="0"/>
              <a:buChar char="•"/>
            </a:pPr>
            <a:r>
              <a:rPr lang="en-US" altLang="en-US" sz="3200" dirty="0">
                <a:solidFill>
                  <a:srgbClr val="002060"/>
                </a:solidFill>
              </a:rPr>
              <a:t>depending on your current major.  </a:t>
            </a:r>
          </a:p>
          <a:p>
            <a:pPr marL="457200" indent="-457200">
              <a:buFont typeface="Arial" panose="020B0604020202020204" pitchFamily="34" charset="0"/>
              <a:buChar char="•"/>
            </a:pPr>
            <a:r>
              <a:rPr lang="en-US" altLang="en-US" sz="3200" dirty="0">
                <a:solidFill>
                  <a:srgbClr val="002060"/>
                </a:solidFill>
              </a:rPr>
              <a:t>If you are currently a “pre-” major </a:t>
            </a:r>
          </a:p>
          <a:p>
            <a:pPr marL="457200" indent="-457200">
              <a:buFont typeface="Arial" panose="020B0604020202020204" pitchFamily="34" charset="0"/>
              <a:buChar char="•"/>
            </a:pPr>
            <a:r>
              <a:rPr lang="en-US" altLang="en-US" sz="3200" dirty="0">
                <a:solidFill>
                  <a:srgbClr val="002060"/>
                </a:solidFill>
              </a:rPr>
              <a:t>(</a:t>
            </a:r>
            <a:r>
              <a:rPr lang="en-US" altLang="en-US" sz="3200" i="1" dirty="0">
                <a:solidFill>
                  <a:srgbClr val="002060"/>
                </a:solidFill>
              </a:rPr>
              <a:t>i.e., </a:t>
            </a:r>
            <a:r>
              <a:rPr lang="en-US" altLang="en-US" sz="3200" dirty="0">
                <a:solidFill>
                  <a:srgbClr val="002060"/>
                </a:solidFill>
              </a:rPr>
              <a:t>Pre-Nursing, Pre-Mass Communication, Pre-Psychology, etc</a:t>
            </a:r>
            <a:r>
              <a:rPr lang="en-US" altLang="en-US" sz="3200" i="1" dirty="0">
                <a:solidFill>
                  <a:srgbClr val="002060"/>
                </a:solidFill>
              </a:rPr>
              <a:t>) </a:t>
            </a:r>
            <a:r>
              <a:rPr lang="en-US" altLang="en-US" sz="3200" dirty="0">
                <a:solidFill>
                  <a:srgbClr val="002060"/>
                </a:solidFill>
              </a:rPr>
              <a:t>to continue, follow this link: </a:t>
            </a:r>
            <a:r>
              <a:rPr lang="en-US" altLang="en-US" sz="3200" dirty="0">
                <a:solidFill>
                  <a:srgbClr val="002060"/>
                </a:solidFill>
                <a:hlinkClick r:id="rId2" action="ppaction://hlinksldjump"/>
              </a:rPr>
              <a:t>"Pre"</a:t>
            </a:r>
            <a:endParaRPr lang="en-US" altLang="en-US" sz="3200" dirty="0">
              <a:solidFill>
                <a:srgbClr val="002060"/>
              </a:solidFill>
            </a:endParaRPr>
          </a:p>
          <a:p>
            <a:pPr marL="457200" indent="-457200">
              <a:buFont typeface="Arial" panose="020B0604020202020204" pitchFamily="34" charset="0"/>
              <a:buChar char="•"/>
            </a:pPr>
            <a:r>
              <a:rPr lang="en-US" altLang="en-US" sz="3200" dirty="0">
                <a:solidFill>
                  <a:srgbClr val="002060"/>
                </a:solidFill>
              </a:rPr>
              <a:t>If you are currently undeclared and want to compile </a:t>
            </a:r>
          </a:p>
          <a:p>
            <a:r>
              <a:rPr lang="en-US" altLang="en-US" sz="3200" dirty="0">
                <a:solidFill>
                  <a:srgbClr val="002060"/>
                </a:solidFill>
              </a:rPr>
              <a:t>	a plan that includes requirements for a specific 	major, continue by following this link:</a:t>
            </a:r>
          </a:p>
          <a:p>
            <a:r>
              <a:rPr lang="en-US" altLang="en-US" sz="3200" dirty="0">
                <a:solidFill>
                  <a:srgbClr val="002060"/>
                </a:solidFill>
              </a:rPr>
              <a:t>				 </a:t>
            </a:r>
            <a:r>
              <a:rPr lang="en-US" altLang="en-US" sz="3200" dirty="0">
                <a:solidFill>
                  <a:srgbClr val="002060"/>
                </a:solidFill>
                <a:hlinkClick r:id="rId2" action="ppaction://hlinksldjump"/>
              </a:rPr>
              <a:t>Major Exploration</a:t>
            </a:r>
            <a:endParaRPr lang="en-US" altLang="en-US" sz="3200" dirty="0">
              <a:solidFill>
                <a:srgbClr val="002060"/>
              </a:solidFill>
            </a:endParaRPr>
          </a:p>
          <a:p>
            <a:pPr marL="457200" indent="-457200">
              <a:buFont typeface="Arial" panose="020B0604020202020204" pitchFamily="34" charset="0"/>
              <a:buChar char="•"/>
            </a:pPr>
            <a:r>
              <a:rPr lang="en-US" altLang="en-US" sz="3200" dirty="0">
                <a:solidFill>
                  <a:srgbClr val="002060"/>
                </a:solidFill>
              </a:rPr>
              <a:t>If you are not a “pre-” major, to continue </a:t>
            </a:r>
          </a:p>
          <a:p>
            <a:pPr lvl="1"/>
            <a:r>
              <a:rPr lang="en-US" altLang="en-US" sz="3200" dirty="0">
                <a:solidFill>
                  <a:srgbClr val="002060"/>
                </a:solidFill>
              </a:rPr>
              <a:t>follow this link:  </a:t>
            </a:r>
            <a:r>
              <a:rPr lang="en-US" altLang="en-US" sz="3200" dirty="0">
                <a:solidFill>
                  <a:srgbClr val="002060"/>
                </a:solidFill>
                <a:hlinkClick r:id="rId3" action="ppaction://hlinksldjump"/>
              </a:rPr>
              <a:t>Major Declared</a:t>
            </a:r>
            <a:endParaRPr lang="en-US" sz="3200" dirty="0">
              <a:solidFill>
                <a:srgbClr val="002060"/>
              </a:solidFill>
            </a:endParaRPr>
          </a:p>
        </p:txBody>
      </p:sp>
      <p:sp>
        <p:nvSpPr>
          <p:cNvPr id="5" name="Right Arrow 4">
            <a:hlinkClick r:id="rId2" action="ppaction://hlinksldjump"/>
          </p:cNvPr>
          <p:cNvSpPr/>
          <p:nvPr/>
        </p:nvSpPr>
        <p:spPr>
          <a:xfrm>
            <a:off x="10143247" y="5903706"/>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08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8856"/>
            <a:ext cx="9845749" cy="1200329"/>
          </a:xfrm>
          <a:prstGeom prst="rect">
            <a:avLst/>
          </a:prstGeom>
        </p:spPr>
        <p:txBody>
          <a:bodyPr wrap="square">
            <a:spAutoFit/>
          </a:bodyPr>
          <a:lstStyle/>
          <a:p>
            <a:r>
              <a:rPr lang="en-US" altLang="en-US" sz="2400" dirty="0">
                <a:solidFill>
                  <a:srgbClr val="002060"/>
                </a:solidFill>
                <a:latin typeface="Gill Sans MT" panose="020B0502020104020203" pitchFamily="34" charset="0"/>
              </a:rPr>
              <a:t>If you are currently a pre- or an undeclared major, you will also need to use the what-if option in the Planner if you want to add course requirements for your intended program.</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84075" y="1534627"/>
            <a:ext cx="9786975" cy="4937125"/>
          </a:xfrm>
          <a:prstGeom prst="rect">
            <a:avLst/>
          </a:prstGeom>
          <a:noFill/>
        </p:spPr>
      </p:pic>
      <p:cxnSp>
        <p:nvCxnSpPr>
          <p:cNvPr id="6" name="Straight Arrow Connector 5"/>
          <p:cNvCxnSpPr/>
          <p:nvPr/>
        </p:nvCxnSpPr>
        <p:spPr>
          <a:xfrm flipH="1">
            <a:off x="2083981" y="1041991"/>
            <a:ext cx="5188689" cy="45082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84075" y="5533671"/>
            <a:ext cx="4582633" cy="68753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a:hlinkClick r:id="rId3" action="ppaction://hlinksldjump"/>
          </p:cNvPr>
          <p:cNvSpPr/>
          <p:nvPr/>
        </p:nvSpPr>
        <p:spPr>
          <a:xfrm>
            <a:off x="10356112" y="417306"/>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254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3140" y="383566"/>
            <a:ext cx="5828211" cy="461665"/>
          </a:xfrm>
          <a:prstGeom prst="rect">
            <a:avLst/>
          </a:prstGeom>
        </p:spPr>
        <p:txBody>
          <a:bodyPr wrap="square">
            <a:spAutoFit/>
          </a:bodyPr>
          <a:lstStyle/>
          <a:p>
            <a:r>
              <a:rPr lang="en-US" altLang="en-US" sz="2400" dirty="0">
                <a:solidFill>
                  <a:srgbClr val="002060"/>
                </a:solidFill>
                <a:latin typeface="Gill Sans MT" panose="020B0502020104020203" pitchFamily="34" charset="0"/>
              </a:rPr>
              <a:t>Click on the “Show What-If Options” button.</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43565" y="1261730"/>
            <a:ext cx="10074054" cy="4937125"/>
          </a:xfrm>
          <a:prstGeom prst="rect">
            <a:avLst/>
          </a:prstGeom>
          <a:noFill/>
        </p:spPr>
      </p:pic>
      <p:cxnSp>
        <p:nvCxnSpPr>
          <p:cNvPr id="5" name="Straight Arrow Connector 4"/>
          <p:cNvCxnSpPr/>
          <p:nvPr/>
        </p:nvCxnSpPr>
        <p:spPr>
          <a:xfrm flipH="1">
            <a:off x="2232837" y="984064"/>
            <a:ext cx="2658140" cy="41396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Flowchart: Connector 5"/>
          <p:cNvSpPr/>
          <p:nvPr/>
        </p:nvSpPr>
        <p:spPr>
          <a:xfrm>
            <a:off x="701749" y="5123674"/>
            <a:ext cx="1531088" cy="630567"/>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a:hlinkClick r:id="rId3" action="ppaction://hlinksldjump"/>
          </p:cNvPr>
          <p:cNvSpPr/>
          <p:nvPr/>
        </p:nvSpPr>
        <p:spPr>
          <a:xfrm>
            <a:off x="10356112" y="417306"/>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781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2651"/>
            <a:ext cx="9144000" cy="1015663"/>
          </a:xfrm>
          <a:prstGeom prst="rect">
            <a:avLst/>
          </a:prstGeom>
        </p:spPr>
        <p:txBody>
          <a:bodyPr wrap="square">
            <a:spAutoFit/>
          </a:bodyPr>
          <a:lstStyle/>
          <a:p>
            <a:r>
              <a:rPr lang="en-US" altLang="en-US" sz="2000" dirty="0">
                <a:solidFill>
                  <a:srgbClr val="002060"/>
                </a:solidFill>
                <a:latin typeface="Gill Sans MT" panose="020B0502020104020203" pitchFamily="34" charset="0"/>
              </a:rPr>
              <a:t>Pick your </a:t>
            </a:r>
            <a:r>
              <a:rPr lang="en-US" altLang="en-US" sz="2000" i="1" dirty="0">
                <a:solidFill>
                  <a:srgbClr val="002060"/>
                </a:solidFill>
                <a:latin typeface="Gill Sans MT" panose="020B0502020104020203" pitchFamily="34" charset="0"/>
              </a:rPr>
              <a:t>intended </a:t>
            </a:r>
            <a:r>
              <a:rPr lang="en-US" altLang="en-US" sz="2000" dirty="0">
                <a:solidFill>
                  <a:srgbClr val="002060"/>
                </a:solidFill>
                <a:latin typeface="Gill Sans MT" panose="020B0502020104020203" pitchFamily="34" charset="0"/>
              </a:rPr>
              <a:t>degree and major from the drop down boxes.   (For example, if you are currently a Pre-Early Childhood Education major, select Early Childhood Education</a:t>
            </a:r>
            <a:r>
              <a:rPr lang="en-US" altLang="en-US" dirty="0">
                <a:solidFill>
                  <a:srgbClr val="002060"/>
                </a:solidFill>
                <a:latin typeface="Gill Sans MT" panose="020B0502020104020203" pitchFamily="34" charset="0"/>
              </a:rPr>
              <a:t>.)</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14399" y="1720665"/>
            <a:ext cx="8888819" cy="4937125"/>
          </a:xfrm>
          <a:prstGeom prst="rect">
            <a:avLst/>
          </a:prstGeom>
          <a:noFill/>
        </p:spPr>
      </p:pic>
      <p:sp>
        <p:nvSpPr>
          <p:cNvPr id="4" name="Flowchart: Connector 3"/>
          <p:cNvSpPr/>
          <p:nvPr/>
        </p:nvSpPr>
        <p:spPr>
          <a:xfrm>
            <a:off x="3848986" y="2977116"/>
            <a:ext cx="1509823" cy="2424224"/>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p:cNvCxnSpPr/>
          <p:nvPr/>
        </p:nvCxnSpPr>
        <p:spPr>
          <a:xfrm>
            <a:off x="2466754" y="887350"/>
            <a:ext cx="1701209" cy="19351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ight Arrow 6">
            <a:hlinkClick r:id="rId3" action="ppaction://hlinksldjump"/>
          </p:cNvPr>
          <p:cNvSpPr/>
          <p:nvPr/>
        </p:nvSpPr>
        <p:spPr>
          <a:xfrm>
            <a:off x="10356112" y="417306"/>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916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2650"/>
            <a:ext cx="8782493" cy="461665"/>
          </a:xfrm>
          <a:prstGeom prst="rect">
            <a:avLst/>
          </a:prstGeom>
        </p:spPr>
        <p:txBody>
          <a:bodyPr wrap="square">
            <a:spAutoFit/>
          </a:bodyPr>
          <a:lstStyle/>
          <a:p>
            <a:r>
              <a:rPr lang="en-US" altLang="en-US" sz="2400" dirty="0">
                <a:solidFill>
                  <a:srgbClr val="00B050"/>
                </a:solidFill>
                <a:latin typeface="Gill Sans MT" panose="020B0502020104020203" pitchFamily="34" charset="0"/>
              </a:rPr>
              <a:t>Be sure the “use what-if scenario” box is checked</a:t>
            </a:r>
            <a:r>
              <a:rPr lang="en-US" altLang="en-US" dirty="0">
                <a:solidFill>
                  <a:srgbClr val="00B050"/>
                </a:solidFill>
                <a:latin typeface="Gill Sans MT" panose="020B0502020104020203" pitchFamily="34" charset="0"/>
              </a:rPr>
              <a:t>.</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451639" y="1453117"/>
            <a:ext cx="9436100" cy="4937125"/>
          </a:xfrm>
          <a:prstGeom prst="rect">
            <a:avLst/>
          </a:prstGeom>
          <a:noFill/>
        </p:spPr>
      </p:pic>
      <p:cxnSp>
        <p:nvCxnSpPr>
          <p:cNvPr id="5" name="Straight Arrow Connector 4"/>
          <p:cNvCxnSpPr/>
          <p:nvPr/>
        </p:nvCxnSpPr>
        <p:spPr>
          <a:xfrm>
            <a:off x="3721395" y="606516"/>
            <a:ext cx="2020186" cy="27959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Flowchart: Connector 6"/>
          <p:cNvSpPr/>
          <p:nvPr/>
        </p:nvSpPr>
        <p:spPr>
          <a:xfrm>
            <a:off x="5465135" y="3094074"/>
            <a:ext cx="1066061" cy="616689"/>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a:hlinkClick r:id="rId3" action="ppaction://hlinksldjump"/>
          </p:cNvPr>
          <p:cNvSpPr/>
          <p:nvPr/>
        </p:nvSpPr>
        <p:spPr>
          <a:xfrm>
            <a:off x="10356112" y="417306"/>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295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501" y="522398"/>
            <a:ext cx="5808321" cy="461665"/>
          </a:xfrm>
          <a:prstGeom prst="rect">
            <a:avLst/>
          </a:prstGeom>
        </p:spPr>
        <p:txBody>
          <a:bodyPr wrap="square">
            <a:spAutoFit/>
          </a:bodyPr>
          <a:lstStyle/>
          <a:p>
            <a:r>
              <a:rPr lang="en-US" altLang="en-US" dirty="0">
                <a:solidFill>
                  <a:srgbClr val="002060"/>
                </a:solidFill>
                <a:latin typeface="Gill Sans MT" panose="020B0502020104020203" pitchFamily="34" charset="0"/>
              </a:rPr>
              <a:t>Use the “Hide What-If Options” </a:t>
            </a:r>
            <a:r>
              <a:rPr lang="en-US" altLang="en-US" sz="2400" dirty="0">
                <a:solidFill>
                  <a:srgbClr val="002060"/>
                </a:solidFill>
                <a:latin typeface="Gill Sans MT" panose="020B0502020104020203" pitchFamily="34" charset="0"/>
              </a:rPr>
              <a:t>button</a:t>
            </a:r>
            <a:endParaRPr lang="en-US" sz="2400" dirty="0">
              <a:solidFill>
                <a:srgbClr val="002060"/>
              </a:solidFill>
            </a:endParaRPr>
          </a:p>
        </p:txBody>
      </p:sp>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07361" y="1445728"/>
            <a:ext cx="9180918" cy="4937125"/>
          </a:xfrm>
          <a:prstGeom prst="rect">
            <a:avLst/>
          </a:prstGeom>
          <a:noFill/>
        </p:spPr>
      </p:pic>
      <p:cxnSp>
        <p:nvCxnSpPr>
          <p:cNvPr id="5" name="Straight Arrow Connector 4"/>
          <p:cNvCxnSpPr/>
          <p:nvPr/>
        </p:nvCxnSpPr>
        <p:spPr>
          <a:xfrm flipH="1">
            <a:off x="1275908" y="984063"/>
            <a:ext cx="786809" cy="21489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Flowchart: Connector 8"/>
          <p:cNvSpPr/>
          <p:nvPr/>
        </p:nvSpPr>
        <p:spPr>
          <a:xfrm>
            <a:off x="707361" y="3133060"/>
            <a:ext cx="1568005" cy="362427"/>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a:hlinkClick r:id="rId3" action="ppaction://hlinksldjump"/>
          </p:cNvPr>
          <p:cNvSpPr/>
          <p:nvPr/>
        </p:nvSpPr>
        <p:spPr>
          <a:xfrm>
            <a:off x="10530284" y="5898221"/>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041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4549" y="343312"/>
            <a:ext cx="8825023" cy="707886"/>
          </a:xfrm>
          <a:prstGeom prst="rect">
            <a:avLst/>
          </a:prstGeom>
        </p:spPr>
        <p:txBody>
          <a:bodyPr wrap="square">
            <a:spAutoFit/>
          </a:bodyPr>
          <a:lstStyle/>
          <a:p>
            <a:r>
              <a:rPr lang="en-US" altLang="en-US" sz="2000" dirty="0">
                <a:solidFill>
                  <a:srgbClr val="002060"/>
                </a:solidFill>
                <a:latin typeface="Gill Sans MT" panose="020B0502020104020203" pitchFamily="34" charset="0"/>
              </a:rPr>
              <a:t>Use the “Check All Terms” button if the boxes by your terms are not already checked</a:t>
            </a:r>
            <a:endParaRPr lang="en-US" sz="2000" dirty="0">
              <a:solidFill>
                <a:srgbClr val="00206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202067" y="1474381"/>
            <a:ext cx="10068443" cy="4937125"/>
          </a:xfrm>
          <a:prstGeom prst="rect">
            <a:avLst/>
          </a:prstGeom>
          <a:noFill/>
        </p:spPr>
      </p:pic>
      <p:sp>
        <p:nvSpPr>
          <p:cNvPr id="4" name="Flowchart: Connector 3"/>
          <p:cNvSpPr/>
          <p:nvPr/>
        </p:nvSpPr>
        <p:spPr>
          <a:xfrm>
            <a:off x="7549116" y="5592726"/>
            <a:ext cx="999461" cy="446567"/>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p:cNvCxnSpPr/>
          <p:nvPr/>
        </p:nvCxnSpPr>
        <p:spPr>
          <a:xfrm>
            <a:off x="2275368" y="768613"/>
            <a:ext cx="5507665" cy="48453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ight Arrow 6">
            <a:hlinkClick r:id="rId3" action="ppaction://hlinksldjump"/>
          </p:cNvPr>
          <p:cNvSpPr/>
          <p:nvPr/>
        </p:nvSpPr>
        <p:spPr>
          <a:xfrm>
            <a:off x="10356112" y="417306"/>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770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40243"/>
            <a:ext cx="9144000" cy="1200329"/>
          </a:xfrm>
          <a:prstGeom prst="rect">
            <a:avLst/>
          </a:prstGeom>
        </p:spPr>
        <p:txBody>
          <a:bodyPr wrap="square">
            <a:spAutoFit/>
          </a:bodyPr>
          <a:lstStyle/>
          <a:p>
            <a:r>
              <a:rPr lang="en-US" altLang="en-US" sz="2400" dirty="0">
                <a:solidFill>
                  <a:srgbClr val="002060"/>
                </a:solidFill>
                <a:latin typeface="Gill Sans MT" panose="020B0502020104020203" pitchFamily="34" charset="0"/>
              </a:rPr>
              <a:t>Use the “Process New” option to generate a new worksheet using your intended program.  (**This function is distinctly different for other majors who are not part of “pre” programs!)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64829" y="1586738"/>
            <a:ext cx="10648212" cy="4937125"/>
          </a:xfrm>
          <a:prstGeom prst="rect">
            <a:avLst/>
          </a:prstGeom>
          <a:noFill/>
        </p:spPr>
      </p:pic>
      <p:sp>
        <p:nvSpPr>
          <p:cNvPr id="4" name="Oval 3"/>
          <p:cNvSpPr/>
          <p:nvPr/>
        </p:nvSpPr>
        <p:spPr>
          <a:xfrm>
            <a:off x="6719777" y="5826642"/>
            <a:ext cx="829339" cy="25518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p:cNvCxnSpPr/>
          <p:nvPr/>
        </p:nvCxnSpPr>
        <p:spPr>
          <a:xfrm>
            <a:off x="2743200" y="1522590"/>
            <a:ext cx="4805916" cy="4900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ight Arrow 6">
            <a:hlinkClick r:id="rId3" action="ppaction://hlinksldjump"/>
          </p:cNvPr>
          <p:cNvSpPr/>
          <p:nvPr/>
        </p:nvSpPr>
        <p:spPr>
          <a:xfrm>
            <a:off x="10356112" y="417306"/>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907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5071" y="522399"/>
            <a:ext cx="6604052" cy="400110"/>
          </a:xfrm>
          <a:prstGeom prst="rect">
            <a:avLst/>
          </a:prstGeom>
        </p:spPr>
        <p:txBody>
          <a:bodyPr wrap="none">
            <a:spAutoFit/>
          </a:bodyPr>
          <a:lstStyle/>
          <a:p>
            <a:r>
              <a:rPr lang="en-US" altLang="en-US" sz="2000" dirty="0">
                <a:solidFill>
                  <a:srgbClr val="002060"/>
                </a:solidFill>
                <a:latin typeface="Gill Sans MT" panose="020B0502020104020203" pitchFamily="34" charset="0"/>
              </a:rPr>
              <a:t>A new worksheet will be generated for your intended major.  </a:t>
            </a:r>
          </a:p>
        </p:txBody>
      </p:sp>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75071" y="1322619"/>
            <a:ext cx="10116584" cy="4937125"/>
          </a:xfrm>
          <a:prstGeom prst="rect">
            <a:avLst/>
          </a:prstGeom>
          <a:noFill/>
        </p:spPr>
      </p:pic>
      <p:cxnSp>
        <p:nvCxnSpPr>
          <p:cNvPr id="5" name="Straight Arrow Connector 4"/>
          <p:cNvCxnSpPr/>
          <p:nvPr/>
        </p:nvCxnSpPr>
        <p:spPr>
          <a:xfrm>
            <a:off x="3083442" y="922509"/>
            <a:ext cx="21265" cy="30328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ight Arrow 5">
            <a:hlinkClick r:id="rId3" action="ppaction://hlinksldjump"/>
          </p:cNvPr>
          <p:cNvSpPr/>
          <p:nvPr/>
        </p:nvSpPr>
        <p:spPr>
          <a:xfrm>
            <a:off x="10356112" y="417306"/>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693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698512" y="2076155"/>
            <a:ext cx="184731" cy="369332"/>
          </a:xfrm>
          <a:prstGeom prst="rect">
            <a:avLst/>
          </a:prstGeom>
          <a:noFill/>
        </p:spPr>
        <p:txBody>
          <a:bodyPr wrap="none" rtlCol="0">
            <a:spAutoFit/>
          </a:bodyPr>
          <a:lstStyle/>
          <a:p>
            <a:endParaRPr lang="en-US" dirty="0"/>
          </a:p>
        </p:txBody>
      </p:sp>
      <p:sp>
        <p:nvSpPr>
          <p:cNvPr id="10" name="Rectangle 9"/>
          <p:cNvSpPr/>
          <p:nvPr/>
        </p:nvSpPr>
        <p:spPr>
          <a:xfrm>
            <a:off x="255181" y="156470"/>
            <a:ext cx="11697530" cy="156940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ounded Rectangle 1"/>
          <p:cNvSpPr/>
          <p:nvPr/>
        </p:nvSpPr>
        <p:spPr>
          <a:xfrm>
            <a:off x="2231251" y="24256"/>
            <a:ext cx="7745390" cy="219071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Unify</a:t>
            </a:r>
            <a:endParaRPr lang="en-US" dirty="0"/>
          </a:p>
        </p:txBody>
      </p:sp>
      <p:sp>
        <p:nvSpPr>
          <p:cNvPr id="4" name="Rounded Rectangle 3"/>
          <p:cNvSpPr/>
          <p:nvPr/>
        </p:nvSpPr>
        <p:spPr>
          <a:xfrm>
            <a:off x="2519249" y="2697466"/>
            <a:ext cx="7919669" cy="194635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rPr>
              <a:t>Step 2. Set Initial Password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0735" y="5082469"/>
            <a:ext cx="2965137" cy="1775531"/>
          </a:xfrm>
          <a:prstGeom prst="rect">
            <a:avLst/>
          </a:prstGeom>
        </p:spPr>
      </p:pic>
      <p:pic>
        <p:nvPicPr>
          <p:cNvPr id="5" name="Picture 4"/>
          <p:cNvPicPr>
            <a:picLocks noChangeAspect="1"/>
          </p:cNvPicPr>
          <p:nvPr/>
        </p:nvPicPr>
        <p:blipFill>
          <a:blip r:embed="rId3"/>
          <a:stretch>
            <a:fillRect/>
          </a:stretch>
        </p:blipFill>
        <p:spPr>
          <a:xfrm>
            <a:off x="1" y="4989132"/>
            <a:ext cx="3551274" cy="1868868"/>
          </a:xfrm>
          <a:prstGeom prst="rect">
            <a:avLst/>
          </a:prstGeom>
        </p:spPr>
      </p:pic>
      <p:sp>
        <p:nvSpPr>
          <p:cNvPr id="8" name="Right Arrow 7">
            <a:hlinkClick r:id="rId4" action="ppaction://hlinksldjump"/>
          </p:cNvPr>
          <p:cNvSpPr/>
          <p:nvPr/>
        </p:nvSpPr>
        <p:spPr>
          <a:xfrm>
            <a:off x="10221238" y="5837129"/>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50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3775"/>
            <a:ext cx="8931349" cy="707886"/>
          </a:xfrm>
          <a:prstGeom prst="rect">
            <a:avLst/>
          </a:prstGeom>
        </p:spPr>
        <p:txBody>
          <a:bodyPr wrap="square">
            <a:spAutoFit/>
          </a:bodyPr>
          <a:lstStyle/>
          <a:p>
            <a:r>
              <a:rPr lang="en-US" altLang="en-US" sz="2000" dirty="0">
                <a:solidFill>
                  <a:srgbClr val="002060"/>
                </a:solidFill>
                <a:latin typeface="Gill Sans MT" panose="020B0502020104020203" pitchFamily="34" charset="0"/>
              </a:rPr>
              <a:t>Review the worksheet for your intended major, and then continue to drag and drop needed courses from your worksheet to the available terms on the Planner.   </a:t>
            </a:r>
          </a:p>
        </p:txBody>
      </p:sp>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28624" y="1325526"/>
            <a:ext cx="10584417" cy="4937125"/>
          </a:xfrm>
          <a:prstGeom prst="rect">
            <a:avLst/>
          </a:prstGeom>
          <a:noFill/>
        </p:spPr>
      </p:pic>
      <p:cxnSp>
        <p:nvCxnSpPr>
          <p:cNvPr id="5" name="Straight Arrow Connector 4"/>
          <p:cNvCxnSpPr/>
          <p:nvPr/>
        </p:nvCxnSpPr>
        <p:spPr>
          <a:xfrm>
            <a:off x="1998920" y="3104707"/>
            <a:ext cx="4848448" cy="6893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Flowchart: Connector 6"/>
          <p:cNvSpPr/>
          <p:nvPr/>
        </p:nvSpPr>
        <p:spPr>
          <a:xfrm>
            <a:off x="7017489" y="3617950"/>
            <a:ext cx="1318437" cy="52718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a:hlinkClick r:id="rId3" action="ppaction://hlinksldjump"/>
          </p:cNvPr>
          <p:cNvSpPr/>
          <p:nvPr/>
        </p:nvSpPr>
        <p:spPr>
          <a:xfrm>
            <a:off x="10823837" y="6318998"/>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775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181" y="297713"/>
            <a:ext cx="8931349" cy="400110"/>
          </a:xfrm>
          <a:prstGeom prst="rect">
            <a:avLst/>
          </a:prstGeom>
        </p:spPr>
        <p:txBody>
          <a:bodyPr wrap="square">
            <a:spAutoFit/>
          </a:bodyPr>
          <a:lstStyle/>
          <a:p>
            <a:r>
              <a:rPr lang="en-US" altLang="en-US" sz="2000" dirty="0">
                <a:solidFill>
                  <a:srgbClr val="002060"/>
                </a:solidFill>
                <a:latin typeface="Gill Sans MT" panose="020B0502020104020203" pitchFamily="34" charset="0"/>
              </a:rPr>
              <a:t>When you have completed entering courses, use the “save plan” button.  </a:t>
            </a:r>
          </a:p>
        </p:txBody>
      </p:sp>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95743" y="1155405"/>
            <a:ext cx="9749466" cy="4937125"/>
          </a:xfrm>
          <a:prstGeom prst="rect">
            <a:avLst/>
          </a:prstGeom>
          <a:noFill/>
        </p:spPr>
      </p:pic>
      <p:sp>
        <p:nvSpPr>
          <p:cNvPr id="4" name="Oval 3"/>
          <p:cNvSpPr/>
          <p:nvPr/>
        </p:nvSpPr>
        <p:spPr>
          <a:xfrm>
            <a:off x="6719777" y="5252484"/>
            <a:ext cx="786809" cy="1913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p:cNvCxnSpPr/>
          <p:nvPr/>
        </p:nvCxnSpPr>
        <p:spPr>
          <a:xfrm>
            <a:off x="6592186" y="698205"/>
            <a:ext cx="520995" cy="45542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ight Arrow 6">
            <a:hlinkClick r:id="rId3" action="ppaction://hlinksldjump"/>
          </p:cNvPr>
          <p:cNvSpPr/>
          <p:nvPr/>
        </p:nvSpPr>
        <p:spPr>
          <a:xfrm>
            <a:off x="10530284" y="6202524"/>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295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856" y="361507"/>
            <a:ext cx="8995144" cy="1323439"/>
          </a:xfrm>
          <a:prstGeom prst="rect">
            <a:avLst/>
          </a:prstGeom>
        </p:spPr>
        <p:txBody>
          <a:bodyPr wrap="square">
            <a:spAutoFit/>
          </a:bodyPr>
          <a:lstStyle/>
          <a:p>
            <a:r>
              <a:rPr lang="en-US" altLang="en-US" sz="2000" dirty="0">
                <a:solidFill>
                  <a:srgbClr val="002060"/>
                </a:solidFill>
                <a:latin typeface="Gill Sans MT" panose="020B0502020104020203" pitchFamily="34" charset="0"/>
              </a:rPr>
              <a:t>Each time you load this plan as a pre-major, you will need to use the what-if scenario to select your intended degree and major, then process a new worksheet.  Otherwise, your plan will be evaluated only against your pre-major, and will not be complete.</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96728" y="1720702"/>
            <a:ext cx="9935830" cy="4937125"/>
          </a:xfrm>
          <a:prstGeom prst="rect">
            <a:avLst/>
          </a:prstGeom>
          <a:noFill/>
        </p:spPr>
      </p:pic>
      <p:sp>
        <p:nvSpPr>
          <p:cNvPr id="4" name="Right Arrow 3">
            <a:hlinkClick r:id="rId3" action="ppaction://hlinksldjump"/>
          </p:cNvPr>
          <p:cNvSpPr/>
          <p:nvPr/>
        </p:nvSpPr>
        <p:spPr>
          <a:xfrm>
            <a:off x="10632558" y="1674983"/>
            <a:ext cx="978408" cy="45719"/>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a:hlinkClick r:id="rId4" action="ppaction://hlinksldjump"/>
          </p:cNvPr>
          <p:cNvSpPr/>
          <p:nvPr/>
        </p:nvSpPr>
        <p:spPr>
          <a:xfrm>
            <a:off x="11121762" y="5969020"/>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170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120" y="318977"/>
            <a:ext cx="8973879" cy="1846659"/>
          </a:xfrm>
          <a:prstGeom prst="rect">
            <a:avLst/>
          </a:prstGeom>
        </p:spPr>
        <p:txBody>
          <a:bodyPr wrap="square">
            <a:spAutoFit/>
          </a:bodyPr>
          <a:lstStyle/>
          <a:p>
            <a:r>
              <a:rPr lang="en-US" altLang="en-US" sz="2400" dirty="0">
                <a:solidFill>
                  <a:srgbClr val="002060"/>
                </a:solidFill>
                <a:latin typeface="Gill Sans MT" panose="020B0502020104020203" pitchFamily="34" charset="0"/>
              </a:rPr>
              <a:t>To check your plan,  use the “check all terms” button if the boxes by your terms are not already checked. (If for any reason you only want to include some semesters in your degree check,  manually select the semesters you want to include.)</a:t>
            </a:r>
          </a:p>
          <a:p>
            <a:r>
              <a:rPr lang="en-US" altLang="en-US" dirty="0">
                <a:solidFill>
                  <a:srgbClr val="002060"/>
                </a:solidFill>
                <a:latin typeface="Gill Sans MT" panose="020B0502020104020203" pitchFamily="34" charset="0"/>
              </a:rPr>
              <a:t>.</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183757" y="1920875"/>
            <a:ext cx="9257413" cy="4937125"/>
          </a:xfrm>
          <a:prstGeom prst="rect">
            <a:avLst/>
          </a:prstGeom>
          <a:noFill/>
        </p:spPr>
      </p:pic>
      <p:sp>
        <p:nvSpPr>
          <p:cNvPr id="4" name="Oval 3"/>
          <p:cNvSpPr/>
          <p:nvPr/>
        </p:nvSpPr>
        <p:spPr>
          <a:xfrm>
            <a:off x="7081284" y="5890439"/>
            <a:ext cx="808075" cy="5103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p:cNvCxnSpPr/>
          <p:nvPr/>
        </p:nvCxnSpPr>
        <p:spPr>
          <a:xfrm>
            <a:off x="5281134" y="1516781"/>
            <a:ext cx="2213737" cy="45015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ight Arrow 6">
            <a:hlinkClick r:id="rId3" action="ppaction://hlinksldjump"/>
          </p:cNvPr>
          <p:cNvSpPr/>
          <p:nvPr/>
        </p:nvSpPr>
        <p:spPr>
          <a:xfrm>
            <a:off x="10935911" y="5962343"/>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283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4038" y="300334"/>
            <a:ext cx="7578987" cy="461665"/>
          </a:xfrm>
          <a:prstGeom prst="rect">
            <a:avLst/>
          </a:prstGeom>
        </p:spPr>
        <p:txBody>
          <a:bodyPr wrap="square">
            <a:spAutoFit/>
          </a:bodyPr>
          <a:lstStyle/>
          <a:p>
            <a:r>
              <a:rPr lang="en-US" altLang="en-US" sz="2400" dirty="0">
                <a:solidFill>
                  <a:srgbClr val="002060"/>
                </a:solidFill>
                <a:latin typeface="Gill Sans MT" panose="020B0502020104020203" pitchFamily="34" charset="0"/>
              </a:rPr>
              <a:t>Use the “Process New” button.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22300" y="1325526"/>
            <a:ext cx="10499356" cy="4937125"/>
          </a:xfrm>
          <a:prstGeom prst="rect">
            <a:avLst/>
          </a:prstGeom>
          <a:noFill/>
        </p:spPr>
      </p:pic>
      <p:sp>
        <p:nvSpPr>
          <p:cNvPr id="4" name="Flowchart: Connector 3"/>
          <p:cNvSpPr/>
          <p:nvPr/>
        </p:nvSpPr>
        <p:spPr>
          <a:xfrm>
            <a:off x="6358270" y="5231219"/>
            <a:ext cx="1284512" cy="723014"/>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p:cNvCxnSpPr/>
          <p:nvPr/>
        </p:nvCxnSpPr>
        <p:spPr>
          <a:xfrm>
            <a:off x="2594345" y="658757"/>
            <a:ext cx="3955311" cy="47000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ight Arrow 6">
            <a:hlinkClick r:id="rId3" action="ppaction://hlinksldjump"/>
          </p:cNvPr>
          <p:cNvSpPr/>
          <p:nvPr/>
        </p:nvSpPr>
        <p:spPr>
          <a:xfrm>
            <a:off x="10632452" y="6325389"/>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464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5749" y="388376"/>
            <a:ext cx="8931349" cy="461665"/>
          </a:xfrm>
          <a:prstGeom prst="rect">
            <a:avLst/>
          </a:prstGeom>
        </p:spPr>
        <p:txBody>
          <a:bodyPr wrap="square">
            <a:spAutoFit/>
          </a:bodyPr>
          <a:lstStyle/>
          <a:p>
            <a:r>
              <a:rPr lang="en-US" altLang="en-US" sz="2400" dirty="0">
                <a:solidFill>
                  <a:srgbClr val="002060"/>
                </a:solidFill>
                <a:latin typeface="Gill Sans MT" panose="020B0502020104020203" pitchFamily="34" charset="0"/>
              </a:rPr>
              <a:t>A new worksheet will generate on the left-hand side of the page</a:t>
            </a:r>
            <a:r>
              <a:rPr lang="en-US" altLang="en-US" dirty="0">
                <a:latin typeface="Gill Sans MT" panose="020B0502020104020203" pitchFamily="34" charset="0"/>
              </a:rPr>
              <a:t>.</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62541" y="1282996"/>
            <a:ext cx="8691821" cy="4937125"/>
          </a:xfrm>
          <a:prstGeom prst="rect">
            <a:avLst/>
          </a:prstGeom>
          <a:noFill/>
        </p:spPr>
      </p:pic>
      <p:cxnSp>
        <p:nvCxnSpPr>
          <p:cNvPr id="9" name="Straight Arrow Connector 8"/>
          <p:cNvCxnSpPr/>
          <p:nvPr/>
        </p:nvCxnSpPr>
        <p:spPr>
          <a:xfrm flipH="1">
            <a:off x="2998381" y="822251"/>
            <a:ext cx="1020726" cy="29293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ight Arrow 4">
            <a:hlinkClick r:id="rId3" action="ppaction://hlinksldjump"/>
          </p:cNvPr>
          <p:cNvSpPr/>
          <p:nvPr/>
        </p:nvSpPr>
        <p:spPr>
          <a:xfrm>
            <a:off x="10443198" y="5735489"/>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2713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0242" y="425302"/>
            <a:ext cx="8803758" cy="1200329"/>
          </a:xfrm>
          <a:prstGeom prst="rect">
            <a:avLst/>
          </a:prstGeom>
        </p:spPr>
        <p:txBody>
          <a:bodyPr wrap="square">
            <a:spAutoFit/>
          </a:bodyPr>
          <a:lstStyle/>
          <a:p>
            <a:r>
              <a:rPr lang="en-US" altLang="en-US" sz="2400" dirty="0">
                <a:solidFill>
                  <a:srgbClr val="002060"/>
                </a:solidFill>
                <a:latin typeface="Gill Sans MT" panose="020B0502020104020203" pitchFamily="34" charset="0"/>
              </a:rPr>
              <a:t>When processing is complete,  you will be able to review your worksheet with your planned courses included.  Planned courses will be printed in blue.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244599" y="1920875"/>
            <a:ext cx="10366153" cy="4937125"/>
          </a:xfrm>
          <a:prstGeom prst="rect">
            <a:avLst/>
          </a:prstGeom>
          <a:noFill/>
        </p:spPr>
      </p:pic>
      <p:sp>
        <p:nvSpPr>
          <p:cNvPr id="4" name="Oval 3"/>
          <p:cNvSpPr/>
          <p:nvPr/>
        </p:nvSpPr>
        <p:spPr>
          <a:xfrm>
            <a:off x="1031948" y="3806456"/>
            <a:ext cx="5326322" cy="11057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a:hlinkClick r:id="rId3" action="ppaction://hlinksldjump"/>
          </p:cNvPr>
          <p:cNvSpPr/>
          <p:nvPr/>
        </p:nvSpPr>
        <p:spPr>
          <a:xfrm>
            <a:off x="10356112" y="417306"/>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62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1386"/>
            <a:ext cx="9144000" cy="1569660"/>
          </a:xfrm>
          <a:prstGeom prst="rect">
            <a:avLst/>
          </a:prstGeom>
        </p:spPr>
        <p:txBody>
          <a:bodyPr wrap="square">
            <a:spAutoFit/>
          </a:bodyPr>
          <a:lstStyle/>
          <a:p>
            <a:r>
              <a:rPr lang="en-US" altLang="en-US" sz="2400" dirty="0">
                <a:solidFill>
                  <a:srgbClr val="002060"/>
                </a:solidFill>
                <a:latin typeface="Gill Sans MT" panose="020B0502020104020203" pitchFamily="34" charset="0"/>
              </a:rPr>
              <a:t>After reviewing this worksheet, if you need to make any changes to your plan, drag and drop additional courses to your plan or manually enter any changes.  Then save your plan again, and process a new plan to recheck your work.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22300" y="1761046"/>
            <a:ext cx="10307970" cy="4937125"/>
          </a:xfrm>
          <a:prstGeom prst="rect">
            <a:avLst/>
          </a:prstGeom>
          <a:noFill/>
        </p:spPr>
      </p:pic>
      <p:cxnSp>
        <p:nvCxnSpPr>
          <p:cNvPr id="5" name="Straight Arrow Connector 4"/>
          <p:cNvCxnSpPr/>
          <p:nvPr/>
        </p:nvCxnSpPr>
        <p:spPr>
          <a:xfrm flipV="1">
            <a:off x="5231219" y="5231219"/>
            <a:ext cx="1467293" cy="4678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ight Arrow 5">
            <a:hlinkClick r:id="rId3" action="ppaction://hlinksldjump"/>
          </p:cNvPr>
          <p:cNvSpPr/>
          <p:nvPr/>
        </p:nvSpPr>
        <p:spPr>
          <a:xfrm>
            <a:off x="10356112" y="417306"/>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637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40242"/>
            <a:ext cx="9144000" cy="1569660"/>
          </a:xfrm>
          <a:prstGeom prst="rect">
            <a:avLst/>
          </a:prstGeom>
        </p:spPr>
        <p:txBody>
          <a:bodyPr wrap="square">
            <a:spAutoFit/>
          </a:bodyPr>
          <a:lstStyle/>
          <a:p>
            <a:r>
              <a:rPr lang="en-US" altLang="en-US" sz="2400" dirty="0">
                <a:solidFill>
                  <a:srgbClr val="002060"/>
                </a:solidFill>
                <a:latin typeface="Gill Sans MT" panose="020B0502020104020203" pitchFamily="34" charset="0"/>
              </a:rPr>
              <a:t>The next time you return to the Planner, this plan will automatically load, and you can view or edit this plan.  If you’d like to start a different plan, select “add new plan” from this drop down menu, use the “load” button, and then begin again.</a:t>
            </a: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244600" y="1909902"/>
            <a:ext cx="10344888" cy="4937125"/>
          </a:xfrm>
          <a:prstGeom prst="rect">
            <a:avLst/>
          </a:prstGeom>
          <a:noFill/>
        </p:spPr>
      </p:pic>
      <p:sp>
        <p:nvSpPr>
          <p:cNvPr id="4" name="Right Arrow 3">
            <a:hlinkClick r:id="rId3" action="ppaction://hlinksldjump"/>
          </p:cNvPr>
          <p:cNvSpPr/>
          <p:nvPr/>
        </p:nvSpPr>
        <p:spPr>
          <a:xfrm>
            <a:off x="10356112" y="417306"/>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5681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835116" y="5279455"/>
            <a:ext cx="2798307" cy="1469263"/>
          </a:xfrm>
          <a:prstGeom prst="rect">
            <a:avLst/>
          </a:prstGeom>
        </p:spPr>
      </p:pic>
      <p:sp>
        <p:nvSpPr>
          <p:cNvPr id="2" name="Rectangle 1"/>
          <p:cNvSpPr/>
          <p:nvPr/>
        </p:nvSpPr>
        <p:spPr>
          <a:xfrm>
            <a:off x="489098" y="531628"/>
            <a:ext cx="6275066" cy="707886"/>
          </a:xfrm>
          <a:prstGeom prst="rect">
            <a:avLst/>
          </a:prstGeom>
        </p:spPr>
        <p:txBody>
          <a:bodyPr wrap="square">
            <a:spAutoFit/>
          </a:bodyPr>
          <a:lstStyle/>
          <a:p>
            <a:r>
              <a:rPr lang="en-US" altLang="en-US" sz="4000" dirty="0"/>
              <a:t>Please note:</a:t>
            </a:r>
            <a:endParaRPr lang="en-US" sz="4000" dirty="0"/>
          </a:p>
        </p:txBody>
      </p:sp>
      <p:sp>
        <p:nvSpPr>
          <p:cNvPr id="3" name="Rectangle 2"/>
          <p:cNvSpPr/>
          <p:nvPr/>
        </p:nvSpPr>
        <p:spPr>
          <a:xfrm>
            <a:off x="757827" y="1309614"/>
            <a:ext cx="8849833" cy="5016758"/>
          </a:xfrm>
          <a:prstGeom prst="rect">
            <a:avLst/>
          </a:prstGeom>
          <a:solidFill>
            <a:srgbClr val="00B050"/>
          </a:solidFill>
        </p:spPr>
        <p:txBody>
          <a:bodyPr wrap="square">
            <a:spAutoFit/>
          </a:bodyPr>
          <a:lstStyle/>
          <a:p>
            <a:pPr marL="457200" indent="-457200">
              <a:buFont typeface="Arial" panose="020B0604020202020204" pitchFamily="34" charset="0"/>
              <a:buChar char="•"/>
            </a:pPr>
            <a:r>
              <a:rPr lang="en-US" altLang="en-US" sz="3200" dirty="0"/>
              <a:t>You can create as many plans as you’d like, but only one plan at a time can be marked as active.  Please designate the plan that most closely matches your intended degree completion plan as active.</a:t>
            </a:r>
          </a:p>
          <a:p>
            <a:pPr marL="457200" indent="-457200">
              <a:buFont typeface="Arial" panose="020B0604020202020204" pitchFamily="34" charset="0"/>
              <a:buChar char="•"/>
            </a:pPr>
            <a:r>
              <a:rPr lang="en-US" altLang="en-US" sz="3200" dirty="0"/>
              <a:t>If you plan to complete a course at another institution, please do not include it on your plan.  Instead, indicate your transient plan in the Notes section.    </a:t>
            </a:r>
          </a:p>
          <a:p>
            <a:pPr marL="457200" indent="-457200">
              <a:buFont typeface="Arial" panose="020B0604020202020204" pitchFamily="34" charset="0"/>
              <a:buChar char="•"/>
            </a:pPr>
            <a:r>
              <a:rPr lang="en-US" altLang="en-US" sz="3200" dirty="0"/>
              <a:t>Be sure to save often.</a:t>
            </a:r>
          </a:p>
        </p:txBody>
      </p:sp>
      <p:sp>
        <p:nvSpPr>
          <p:cNvPr id="4" name="Oval 3"/>
          <p:cNvSpPr/>
          <p:nvPr/>
        </p:nvSpPr>
        <p:spPr>
          <a:xfrm>
            <a:off x="191387" y="410174"/>
            <a:ext cx="5699051" cy="82934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489098" y="1360968"/>
            <a:ext cx="9346018" cy="51877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a:hlinkClick r:id="rId3" action="ppaction://hlinksldjump"/>
          </p:cNvPr>
          <p:cNvSpPr/>
          <p:nvPr/>
        </p:nvSpPr>
        <p:spPr>
          <a:xfrm>
            <a:off x="10356112" y="417306"/>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312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698512" y="2076155"/>
            <a:ext cx="184731" cy="369332"/>
          </a:xfrm>
          <a:prstGeom prst="rect">
            <a:avLst/>
          </a:prstGeom>
          <a:noFill/>
        </p:spPr>
        <p:txBody>
          <a:bodyPr wrap="none" rtlCol="0">
            <a:spAutoFit/>
          </a:bodyPr>
          <a:lstStyle/>
          <a:p>
            <a:endParaRPr lang="en-US" dirty="0"/>
          </a:p>
        </p:txBody>
      </p:sp>
      <p:sp>
        <p:nvSpPr>
          <p:cNvPr id="10" name="Rectangle 9"/>
          <p:cNvSpPr/>
          <p:nvPr/>
        </p:nvSpPr>
        <p:spPr>
          <a:xfrm>
            <a:off x="255181" y="156470"/>
            <a:ext cx="11697530" cy="156940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ounded Rectangle 1"/>
          <p:cNvSpPr/>
          <p:nvPr/>
        </p:nvSpPr>
        <p:spPr>
          <a:xfrm>
            <a:off x="2231251" y="24256"/>
            <a:ext cx="7745390" cy="2190719"/>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Unify</a:t>
            </a:r>
            <a:endParaRPr lang="en-US" dirty="0"/>
          </a:p>
        </p:txBody>
      </p:sp>
      <p:sp>
        <p:nvSpPr>
          <p:cNvPr id="4" name="Rounded Rectangle 3"/>
          <p:cNvSpPr/>
          <p:nvPr/>
        </p:nvSpPr>
        <p:spPr>
          <a:xfrm>
            <a:off x="1593871" y="2333266"/>
            <a:ext cx="7919669" cy="1946351"/>
          </a:xfrm>
          <a:prstGeom prst="roundRect">
            <a:avLst/>
          </a:prstGeom>
          <a:solidFill>
            <a:schemeClr val="accent5">
              <a:lumMod val="5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Your Initial Password cannot contain: </a:t>
            </a:r>
          </a:p>
          <a:p>
            <a:pPr marL="457200" indent="-457200" algn="ctr">
              <a:buAutoNum type="arabicPeriod"/>
            </a:pPr>
            <a:r>
              <a:rPr lang="en-US" sz="2800" dirty="0"/>
              <a:t>Any portion of your name</a:t>
            </a:r>
          </a:p>
          <a:p>
            <a:pPr marL="457200" indent="-457200" algn="ctr">
              <a:buAutoNum type="arabicPeriod"/>
            </a:pPr>
            <a:r>
              <a:rPr lang="en-US" sz="2800" dirty="0"/>
              <a:t>Special characters</a:t>
            </a:r>
          </a:p>
        </p:txBody>
      </p:sp>
      <p:pic>
        <p:nvPicPr>
          <p:cNvPr id="3" name="Picture 2"/>
          <p:cNvPicPr>
            <a:picLocks noChangeAspect="1"/>
          </p:cNvPicPr>
          <p:nvPr/>
        </p:nvPicPr>
        <p:blipFill>
          <a:blip r:embed="rId2"/>
          <a:stretch>
            <a:fillRect/>
          </a:stretch>
        </p:blipFill>
        <p:spPr>
          <a:xfrm>
            <a:off x="3966795" y="4615950"/>
            <a:ext cx="3173819" cy="2115879"/>
          </a:xfrm>
          <a:prstGeom prst="rect">
            <a:avLst/>
          </a:prstGeom>
        </p:spPr>
      </p:pic>
      <p:pic>
        <p:nvPicPr>
          <p:cNvPr id="5" name="Picture 4"/>
          <p:cNvPicPr>
            <a:picLocks noChangeAspect="1"/>
          </p:cNvPicPr>
          <p:nvPr/>
        </p:nvPicPr>
        <p:blipFill>
          <a:blip r:embed="rId3"/>
          <a:stretch>
            <a:fillRect/>
          </a:stretch>
        </p:blipFill>
        <p:spPr>
          <a:xfrm>
            <a:off x="569885" y="5072743"/>
            <a:ext cx="2965187" cy="1560439"/>
          </a:xfrm>
          <a:prstGeom prst="rect">
            <a:avLst/>
          </a:prstGeom>
        </p:spPr>
      </p:pic>
      <p:sp>
        <p:nvSpPr>
          <p:cNvPr id="8" name="Right Arrow 7">
            <a:hlinkClick r:id="rId4" action="ppaction://hlinksldjump"/>
          </p:cNvPr>
          <p:cNvSpPr/>
          <p:nvPr/>
        </p:nvSpPr>
        <p:spPr>
          <a:xfrm>
            <a:off x="10221238" y="5837129"/>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657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5741271"/>
            <a:ext cx="2126883" cy="1116729"/>
          </a:xfrm>
          <a:prstGeom prst="rect">
            <a:avLst/>
          </a:prstGeom>
        </p:spPr>
      </p:pic>
      <p:sp>
        <p:nvSpPr>
          <p:cNvPr id="3" name="Rectangle 2"/>
          <p:cNvSpPr/>
          <p:nvPr/>
        </p:nvSpPr>
        <p:spPr>
          <a:xfrm>
            <a:off x="1616149" y="1531088"/>
            <a:ext cx="9526772" cy="4401205"/>
          </a:xfrm>
          <a:prstGeom prst="rect">
            <a:avLst/>
          </a:prstGeom>
        </p:spPr>
        <p:txBody>
          <a:bodyPr wrap="square">
            <a:spAutoFit/>
          </a:bodyPr>
          <a:lstStyle/>
          <a:p>
            <a:pPr marL="285750" indent="-285750">
              <a:buFont typeface="Arial" panose="020B0604020202020204" pitchFamily="34" charset="0"/>
              <a:buChar char="•"/>
            </a:pPr>
            <a:r>
              <a:rPr lang="en-US" altLang="en-US" sz="2800" dirty="0">
                <a:solidFill>
                  <a:srgbClr val="0070C0"/>
                </a:solidFill>
              </a:rPr>
              <a:t>Review the </a:t>
            </a:r>
            <a:r>
              <a:rPr lang="en-US" altLang="en-US" sz="2800" dirty="0">
                <a:solidFill>
                  <a:srgbClr val="0070C0"/>
                </a:solidFill>
                <a:hlinkClick r:id="rId3"/>
              </a:rPr>
              <a:t>FAQ Document </a:t>
            </a:r>
            <a:r>
              <a:rPr lang="en-US" altLang="en-US" sz="2800" dirty="0">
                <a:solidFill>
                  <a:srgbClr val="0070C0"/>
                </a:solidFill>
              </a:rPr>
              <a:t>for more information about the Planner.  This document includes specific information about how the Planner works with certain major requirements, and will provide answers to many of your questions.</a:t>
            </a:r>
          </a:p>
          <a:p>
            <a:pPr marL="285750" indent="-285750">
              <a:buFont typeface="Arial" panose="020B0604020202020204" pitchFamily="34" charset="0"/>
              <a:buChar char="•"/>
            </a:pPr>
            <a:r>
              <a:rPr lang="en-US" altLang="en-US" sz="2800" dirty="0">
                <a:solidFill>
                  <a:srgbClr val="0070C0"/>
                </a:solidFill>
              </a:rPr>
              <a:t>Review your plan prior to registering to make sure you enroll in all the courses you need.</a:t>
            </a:r>
          </a:p>
          <a:p>
            <a:pPr marL="285750" indent="-285750">
              <a:buFont typeface="Arial" panose="020B0604020202020204" pitchFamily="34" charset="0"/>
              <a:buChar char="•"/>
            </a:pPr>
            <a:r>
              <a:rPr lang="en-US" altLang="en-US" sz="2800" dirty="0">
                <a:solidFill>
                  <a:srgbClr val="0070C0"/>
                </a:solidFill>
              </a:rPr>
              <a:t>Update your plan regularly, particularly after registration or after you add/drop a course. Review your plan with your advisor during your next advising meeting.</a:t>
            </a:r>
          </a:p>
          <a:p>
            <a:pPr marL="285750" indent="-285750">
              <a:buFont typeface="Arial" panose="020B0604020202020204" pitchFamily="34" charset="0"/>
              <a:buChar char="•"/>
            </a:pPr>
            <a:endParaRPr lang="en-US" altLang="en-US" sz="2800" dirty="0"/>
          </a:p>
        </p:txBody>
      </p:sp>
      <p:sp>
        <p:nvSpPr>
          <p:cNvPr id="5" name="Oval 4"/>
          <p:cNvSpPr/>
          <p:nvPr/>
        </p:nvSpPr>
        <p:spPr>
          <a:xfrm>
            <a:off x="0" y="123388"/>
            <a:ext cx="3125972"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945150" y="420715"/>
            <a:ext cx="1896673" cy="523220"/>
          </a:xfrm>
          <a:prstGeom prst="rect">
            <a:avLst/>
          </a:prstGeom>
          <a:noFill/>
        </p:spPr>
        <p:txBody>
          <a:bodyPr wrap="none" rtlCol="0">
            <a:spAutoFit/>
          </a:bodyPr>
          <a:lstStyle/>
          <a:p>
            <a:r>
              <a:rPr lang="en-US" sz="2800" dirty="0">
                <a:solidFill>
                  <a:srgbClr val="002060"/>
                </a:solidFill>
              </a:rPr>
              <a:t>Next Steps</a:t>
            </a:r>
          </a:p>
        </p:txBody>
      </p:sp>
      <p:sp>
        <p:nvSpPr>
          <p:cNvPr id="7" name="Right Arrow 6">
            <a:hlinkClick r:id="rId4" action="ppaction://hlinksldjump"/>
          </p:cNvPr>
          <p:cNvSpPr/>
          <p:nvPr/>
        </p:nvSpPr>
        <p:spPr>
          <a:xfrm>
            <a:off x="10443198" y="6183277"/>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543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43943" y="1197390"/>
            <a:ext cx="8281750" cy="954107"/>
          </a:xfrm>
          <a:prstGeom prst="rect">
            <a:avLst/>
          </a:prstGeom>
          <a:noFill/>
        </p:spPr>
        <p:txBody>
          <a:bodyPr wrap="square" rtlCol="0">
            <a:spAutoFit/>
          </a:bodyPr>
          <a:lstStyle/>
          <a:p>
            <a:r>
              <a:rPr lang="en-US" sz="2800" dirty="0">
                <a:solidFill>
                  <a:srgbClr val="00B050"/>
                </a:solidFill>
              </a:rPr>
              <a:t>	</a:t>
            </a:r>
            <a:r>
              <a:rPr lang="en-US" sz="2800" dirty="0">
                <a:solidFill>
                  <a:srgbClr val="002060"/>
                </a:solidFill>
              </a:rPr>
              <a:t>Registration</a:t>
            </a:r>
          </a:p>
          <a:p>
            <a:endParaRPr lang="en-US" sz="2800" dirty="0">
              <a:solidFill>
                <a:srgbClr val="00B050"/>
              </a:solidFill>
            </a:endParaRPr>
          </a:p>
        </p:txBody>
      </p:sp>
      <p:sp>
        <p:nvSpPr>
          <p:cNvPr id="3" name="Rectangle 2"/>
          <p:cNvSpPr/>
          <p:nvPr/>
        </p:nvSpPr>
        <p:spPr>
          <a:xfrm>
            <a:off x="2870790" y="931460"/>
            <a:ext cx="5954233"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stretch>
            <a:fillRect/>
          </a:stretch>
        </p:blipFill>
        <p:spPr>
          <a:xfrm>
            <a:off x="4274289" y="2949976"/>
            <a:ext cx="2795752" cy="1471449"/>
          </a:xfrm>
          <a:prstGeom prst="rect">
            <a:avLst/>
          </a:prstGeom>
        </p:spPr>
      </p:pic>
      <p:sp>
        <p:nvSpPr>
          <p:cNvPr id="5" name="Right Arrow 4">
            <a:hlinkClick r:id="rId3" action="ppaction://hlinksldjump"/>
          </p:cNvPr>
          <p:cNvSpPr/>
          <p:nvPr/>
        </p:nvSpPr>
        <p:spPr>
          <a:xfrm>
            <a:off x="10547285" y="5816620"/>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905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3054" y="1473112"/>
            <a:ext cx="10529777" cy="4708981"/>
          </a:xfrm>
          <a:prstGeom prst="rect">
            <a:avLst/>
          </a:prstGeom>
        </p:spPr>
        <p:txBody>
          <a:bodyPr wrap="square">
            <a:spAutoFit/>
          </a:bodyPr>
          <a:lstStyle/>
          <a:p>
            <a:endParaRPr lang="en-US" sz="1200" dirty="0">
              <a:latin typeface="Times New Roman" panose="02020603050405020304" pitchFamily="18" charset="0"/>
            </a:endParaRPr>
          </a:p>
          <a:p>
            <a:pPr marR="1600"/>
            <a:r>
              <a:rPr lang="en-US" sz="3600" u="sng" dirty="0">
                <a:solidFill>
                  <a:srgbClr val="002060"/>
                </a:solidFill>
                <a:latin typeface="Times New Roman" panose="02020603050405020304" pitchFamily="18" charset="0"/>
                <a:cs typeface="Times New Roman" panose="02020603050405020304" pitchFamily="18" charset="0"/>
              </a:rPr>
              <a:t>Make an appointment with your academic advisor. </a:t>
            </a:r>
            <a:r>
              <a:rPr lang="en-US" sz="3600" dirty="0">
                <a:solidFill>
                  <a:srgbClr val="002060"/>
                </a:solidFill>
                <a:latin typeface="Times New Roman" panose="02020603050405020304" pitchFamily="18" charset="0"/>
                <a:cs typeface="Times New Roman" panose="02020603050405020304" pitchFamily="18" charset="0"/>
              </a:rPr>
              <a:t>All undergraduate students are advised by a professional full-time academic advisor, located in the </a:t>
            </a:r>
            <a:r>
              <a:rPr lang="en-US" sz="3600" u="sng" dirty="0">
                <a:solidFill>
                  <a:srgbClr val="002060"/>
                </a:solidFill>
                <a:latin typeface="Times New Roman" panose="02020603050405020304" pitchFamily="18" charset="0"/>
                <a:cs typeface="Times New Roman" panose="02020603050405020304" pitchFamily="18" charset="0"/>
              </a:rPr>
              <a:t>Advising Center </a:t>
            </a:r>
            <a:r>
              <a:rPr lang="en-US" sz="3600" dirty="0">
                <a:solidFill>
                  <a:srgbClr val="002060"/>
                </a:solidFill>
                <a:latin typeface="Times New Roman" panose="02020603050405020304" pitchFamily="18" charset="0"/>
                <a:cs typeface="Times New Roman" panose="02020603050405020304" pitchFamily="18" charset="0"/>
              </a:rPr>
              <a:t>on the second floor of Lanier Hall. Graduate students are generally advised by their program coordinator. Advisors’ schedules fill quickly near registration, so do not wait until the last minute to make your appointment.</a:t>
            </a:r>
          </a:p>
        </p:txBody>
      </p:sp>
      <p:sp>
        <p:nvSpPr>
          <p:cNvPr id="2" name="Rectangle 1"/>
          <p:cNvSpPr/>
          <p:nvPr/>
        </p:nvSpPr>
        <p:spPr>
          <a:xfrm>
            <a:off x="233054" y="1423847"/>
            <a:ext cx="10966750" cy="46670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142440" y="424222"/>
            <a:ext cx="7357730" cy="523220"/>
          </a:xfrm>
          <a:prstGeom prst="rect">
            <a:avLst/>
          </a:prstGeom>
          <a:noFill/>
        </p:spPr>
        <p:txBody>
          <a:bodyPr wrap="square" rtlCol="0">
            <a:spAutoFit/>
          </a:bodyPr>
          <a:lstStyle/>
          <a:p>
            <a:pPr algn="ctr"/>
            <a:r>
              <a:rPr lang="en-US" sz="2800" dirty="0">
                <a:solidFill>
                  <a:srgbClr val="002060"/>
                </a:solidFill>
              </a:rPr>
              <a:t>Registration</a:t>
            </a:r>
          </a:p>
        </p:txBody>
      </p:sp>
      <p:sp>
        <p:nvSpPr>
          <p:cNvPr id="5" name="Rectangle 4"/>
          <p:cNvSpPr/>
          <p:nvPr/>
        </p:nvSpPr>
        <p:spPr>
          <a:xfrm flipV="1">
            <a:off x="885185" y="359806"/>
            <a:ext cx="8650701" cy="6520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a:hlinkClick r:id="rId2" action="ppaction://hlinksldjump"/>
          </p:cNvPr>
          <p:cNvSpPr/>
          <p:nvPr/>
        </p:nvSpPr>
        <p:spPr>
          <a:xfrm>
            <a:off x="10762831" y="6260580"/>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884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4447" y="1628370"/>
            <a:ext cx="9622971" cy="4524315"/>
          </a:xfrm>
          <a:prstGeom prst="rect">
            <a:avLst/>
          </a:prstGeom>
          <a:noFill/>
        </p:spPr>
        <p:txBody>
          <a:bodyPr wrap="square">
            <a:spAutoFit/>
          </a:bodyPr>
          <a:lstStyle/>
          <a:p>
            <a:r>
              <a:rPr lang="en-US" sz="2400" dirty="0">
                <a:solidFill>
                  <a:srgbClr val="002060"/>
                </a:solidFill>
                <a:latin typeface="Times New Roman" panose="02020603050405020304" pitchFamily="18" charset="0"/>
                <a:cs typeface="Times New Roman" panose="02020603050405020304" pitchFamily="18" charset="0"/>
              </a:rPr>
              <a:t>To prepare for your advising appointment, </a:t>
            </a:r>
            <a:r>
              <a:rPr lang="en-US" sz="2400" u="sng" dirty="0">
                <a:solidFill>
                  <a:srgbClr val="002060"/>
                </a:solidFill>
                <a:latin typeface="Times New Roman" panose="02020603050405020304" pitchFamily="18" charset="0"/>
                <a:cs typeface="Times New Roman" panose="02020603050405020304" pitchFamily="18" charset="0"/>
              </a:rPr>
              <a:t>review your DegreeWorks degree audit worksheet</a:t>
            </a:r>
            <a:r>
              <a:rPr lang="en-US" sz="2400" dirty="0">
                <a:solidFill>
                  <a:srgbClr val="002060"/>
                </a:solidFill>
                <a:latin typeface="Times New Roman" panose="02020603050405020304" pitchFamily="18" charset="0"/>
                <a:cs typeface="Times New Roman" panose="02020603050405020304" pitchFamily="18" charset="0"/>
              </a:rPr>
              <a:t>. To access your audit, log in to </a:t>
            </a:r>
            <a:r>
              <a:rPr lang="en-US" sz="2400" u="sng" dirty="0">
                <a:solidFill>
                  <a:srgbClr val="002060"/>
                </a:solidFill>
                <a:latin typeface="Times New Roman" panose="02020603050405020304" pitchFamily="18" charset="0"/>
                <a:cs typeface="Times New Roman" panose="02020603050405020304" pitchFamily="18" charset="0"/>
              </a:rPr>
              <a:t>Unify,</a:t>
            </a:r>
            <a:r>
              <a:rPr lang="en-US" sz="2400" dirty="0">
                <a:solidFill>
                  <a:srgbClr val="002060"/>
                </a:solidFill>
                <a:latin typeface="Times New Roman" panose="02020603050405020304" pitchFamily="18" charset="0"/>
                <a:cs typeface="Times New Roman" panose="02020603050405020304" pitchFamily="18" charset="0"/>
              </a:rPr>
              <a:t> select PAWS, then: 	</a:t>
            </a:r>
          </a:p>
          <a:p>
            <a:endParaRPr lang="en-US" sz="2400" dirty="0">
              <a:solidFill>
                <a:srgbClr val="002060"/>
              </a:solidFill>
              <a:latin typeface="Times New Roman" panose="02020603050405020304" pitchFamily="18" charset="0"/>
              <a:cs typeface="Times New Roman" panose="02020603050405020304" pitchFamily="18" charset="0"/>
            </a:endParaRPr>
          </a:p>
          <a:p>
            <a:r>
              <a:rPr lang="en-US" sz="2400" dirty="0">
                <a:solidFill>
                  <a:srgbClr val="002060"/>
                </a:solidFill>
                <a:latin typeface="Times New Roman" panose="02020603050405020304" pitchFamily="18" charset="0"/>
                <a:cs typeface="Times New Roman" panose="02020603050405020304" pitchFamily="18" charset="0"/>
              </a:rPr>
              <a:t>	&gt;Student Service Tab&gt; Student Records&gt; </a:t>
            </a:r>
            <a:r>
              <a:rPr lang="en-US" sz="2400" dirty="0" err="1">
                <a:solidFill>
                  <a:srgbClr val="002060"/>
                </a:solidFill>
                <a:latin typeface="Times New Roman" panose="02020603050405020304" pitchFamily="18" charset="0"/>
                <a:cs typeface="Times New Roman" panose="02020603050405020304" pitchFamily="18" charset="0"/>
              </a:rPr>
              <a:t>DegreeWorks</a:t>
            </a:r>
            <a:r>
              <a:rPr lang="en-US" sz="2400" dirty="0">
                <a:solidFill>
                  <a:srgbClr val="002060"/>
                </a:solidFill>
                <a:latin typeface="Times New Roman" panose="02020603050405020304" pitchFamily="18" charset="0"/>
                <a:cs typeface="Times New Roman" panose="02020603050405020304" pitchFamily="18" charset="0"/>
              </a:rPr>
              <a:t>. </a:t>
            </a:r>
          </a:p>
          <a:p>
            <a:endParaRPr lang="en-US" sz="2400" dirty="0">
              <a:solidFill>
                <a:srgbClr val="002060"/>
              </a:solidFill>
              <a:latin typeface="Times New Roman" panose="02020603050405020304" pitchFamily="18" charset="0"/>
              <a:cs typeface="Times New Roman" panose="02020603050405020304" pitchFamily="18" charset="0"/>
            </a:endParaRPr>
          </a:p>
          <a:p>
            <a:r>
              <a:rPr lang="en-US" sz="2400" dirty="0">
                <a:solidFill>
                  <a:srgbClr val="002060"/>
                </a:solidFill>
                <a:latin typeface="Times New Roman" panose="02020603050405020304" pitchFamily="18" charset="0"/>
                <a:cs typeface="Times New Roman" panose="02020603050405020304" pitchFamily="18" charset="0"/>
              </a:rPr>
              <a:t>Your audit worksheet will help you:</a:t>
            </a:r>
          </a:p>
          <a:p>
            <a:pPr marL="342900" indent="-342900">
              <a:buFont typeface="Arial" panose="020B0604020202020204" pitchFamily="34" charset="0"/>
              <a:buChar char="•"/>
            </a:pPr>
            <a:r>
              <a:rPr lang="en-US" sz="2400" dirty="0">
                <a:solidFill>
                  <a:srgbClr val="002060"/>
                </a:solidFill>
                <a:latin typeface="Times New Roman" panose="02020603050405020304" pitchFamily="18" charset="0"/>
                <a:cs typeface="Times New Roman" panose="02020603050405020304" pitchFamily="18" charset="0"/>
              </a:rPr>
              <a:t>Identify courses that you need to complete your degree program</a:t>
            </a:r>
          </a:p>
          <a:p>
            <a:pPr marL="342900" indent="-342900">
              <a:buFont typeface="Arial" panose="020B0604020202020204" pitchFamily="34" charset="0"/>
              <a:buChar char="•"/>
            </a:pPr>
            <a:r>
              <a:rPr lang="en-US" sz="2400" dirty="0">
                <a:solidFill>
                  <a:srgbClr val="002060"/>
                </a:solidFill>
                <a:latin typeface="Times New Roman" panose="02020603050405020304" pitchFamily="18" charset="0"/>
                <a:cs typeface="Times New Roman" panose="02020603050405020304" pitchFamily="18" charset="0"/>
              </a:rPr>
              <a:t>Ensure all courses transferred into GC applied as expected</a:t>
            </a:r>
          </a:p>
          <a:p>
            <a:pPr marL="342900" indent="-342900">
              <a:buFont typeface="Arial" panose="020B0604020202020204" pitchFamily="34" charset="0"/>
              <a:buChar char="•"/>
            </a:pPr>
            <a:r>
              <a:rPr lang="en-US" sz="2400" dirty="0">
                <a:solidFill>
                  <a:srgbClr val="002060"/>
                </a:solidFill>
                <a:latin typeface="Times New Roman" panose="02020603050405020304" pitchFamily="18" charset="0"/>
                <a:cs typeface="Times New Roman" panose="02020603050405020304" pitchFamily="18" charset="0"/>
              </a:rPr>
              <a:t>Ensure all registered courses make progress toward degree completion</a:t>
            </a:r>
          </a:p>
          <a:p>
            <a:pPr marR="1890"/>
            <a:endParaRPr lang="en-US" sz="2400" dirty="0">
              <a:solidFill>
                <a:srgbClr val="002060"/>
              </a:solidFill>
              <a:latin typeface="Times New Roman" panose="02020603050405020304" pitchFamily="18" charset="0"/>
              <a:cs typeface="Times New Roman" panose="02020603050405020304" pitchFamily="18" charset="0"/>
            </a:endParaRPr>
          </a:p>
          <a:p>
            <a:pPr marR="1890"/>
            <a:r>
              <a:rPr lang="en-US" sz="2400" dirty="0">
                <a:solidFill>
                  <a:srgbClr val="002060"/>
                </a:solidFill>
                <a:latin typeface="Times New Roman" panose="02020603050405020304" pitchFamily="18" charset="0"/>
                <a:cs typeface="Times New Roman" panose="02020603050405020304" pitchFamily="18" charset="0"/>
              </a:rPr>
              <a:t>If you have any questions about courses or requirements, be prepared to ask your academic advisor during your advising appointment.</a:t>
            </a:r>
          </a:p>
        </p:txBody>
      </p:sp>
      <p:sp>
        <p:nvSpPr>
          <p:cNvPr id="3" name="Rectangle 2"/>
          <p:cNvSpPr/>
          <p:nvPr/>
        </p:nvSpPr>
        <p:spPr>
          <a:xfrm>
            <a:off x="0" y="1627732"/>
            <a:ext cx="11604171" cy="4881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665769" y="336373"/>
            <a:ext cx="6946604" cy="523220"/>
          </a:xfrm>
          <a:prstGeom prst="rect">
            <a:avLst/>
          </a:prstGeom>
          <a:noFill/>
        </p:spPr>
        <p:txBody>
          <a:bodyPr wrap="square" rtlCol="0">
            <a:spAutoFit/>
          </a:bodyPr>
          <a:lstStyle/>
          <a:p>
            <a:pPr algn="ctr"/>
            <a:r>
              <a:rPr lang="en-US" sz="2800" dirty="0">
                <a:solidFill>
                  <a:srgbClr val="002060"/>
                </a:solidFill>
              </a:rPr>
              <a:t>Registration</a:t>
            </a:r>
          </a:p>
        </p:txBody>
      </p:sp>
      <p:sp>
        <p:nvSpPr>
          <p:cNvPr id="5" name="Rectangle 4"/>
          <p:cNvSpPr/>
          <p:nvPr/>
        </p:nvSpPr>
        <p:spPr>
          <a:xfrm>
            <a:off x="2105250" y="336373"/>
            <a:ext cx="6485859" cy="8949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a:hlinkClick r:id="rId2" action="ppaction://hlinksldjump"/>
          </p:cNvPr>
          <p:cNvSpPr/>
          <p:nvPr/>
        </p:nvSpPr>
        <p:spPr>
          <a:xfrm>
            <a:off x="10625763" y="6267341"/>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501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916" y="939964"/>
            <a:ext cx="10675088" cy="1938992"/>
          </a:xfrm>
          <a:prstGeom prst="rect">
            <a:avLst/>
          </a:prstGeom>
        </p:spPr>
        <p:txBody>
          <a:bodyPr wrap="square">
            <a:spAutoFit/>
          </a:bodyPr>
          <a:lstStyle/>
          <a:p>
            <a:pPr marR="950"/>
            <a:r>
              <a:rPr lang="en-US" sz="2400" u="sng" dirty="0">
                <a:solidFill>
                  <a:srgbClr val="002060"/>
                </a:solidFill>
                <a:latin typeface="Times New Roman" panose="02020603050405020304" pitchFamily="18" charset="0"/>
                <a:cs typeface="Times New Roman" panose="02020603050405020304" pitchFamily="18" charset="0"/>
              </a:rPr>
              <a:t>Review the course schedule</a:t>
            </a:r>
            <a:r>
              <a:rPr lang="en-US" sz="2400" dirty="0">
                <a:solidFill>
                  <a:srgbClr val="002060"/>
                </a:solidFill>
                <a:latin typeface="Times New Roman" panose="02020603050405020304" pitchFamily="18" charset="0"/>
                <a:cs typeface="Times New Roman" panose="02020603050405020304" pitchFamily="18" charset="0"/>
              </a:rPr>
              <a:t>. The course schedule can be found in the PAWS main</a:t>
            </a:r>
          </a:p>
          <a:p>
            <a:pPr marR="950"/>
            <a:r>
              <a:rPr lang="en-US" sz="2400" dirty="0">
                <a:solidFill>
                  <a:srgbClr val="002060"/>
                </a:solidFill>
                <a:latin typeface="Times New Roman" panose="02020603050405020304" pitchFamily="18" charset="0"/>
                <a:cs typeface="Times New Roman" panose="02020603050405020304" pitchFamily="18" charset="0"/>
              </a:rPr>
              <a:t>menu under Semester Course Schedule. (If you are on the Student Services Tab, you will need to select “Return to Menu” to access this screen.) After selecting the registration term from the drop down menu, you may search for specific subjects, class times, instructors and locations by choosing options in the drop down menus.</a:t>
            </a:r>
          </a:p>
        </p:txBody>
      </p:sp>
      <p:sp>
        <p:nvSpPr>
          <p:cNvPr id="3" name="Rectangle 2"/>
          <p:cNvSpPr/>
          <p:nvPr/>
        </p:nvSpPr>
        <p:spPr>
          <a:xfrm>
            <a:off x="233916" y="3432947"/>
            <a:ext cx="11313041" cy="2308324"/>
          </a:xfrm>
          <a:prstGeom prst="rect">
            <a:avLst/>
          </a:prstGeom>
        </p:spPr>
        <p:txBody>
          <a:bodyPr wrap="square">
            <a:spAutoFit/>
          </a:bodyPr>
          <a:lstStyle/>
          <a:p>
            <a:pPr marR="490"/>
            <a:r>
              <a:rPr lang="en-US" sz="2400" u="sng" dirty="0">
                <a:solidFill>
                  <a:srgbClr val="002060"/>
                </a:solidFill>
                <a:latin typeface="Times New Roman" panose="02020603050405020304" pitchFamily="18" charset="0"/>
                <a:cs typeface="Times New Roman" panose="02020603050405020304" pitchFamily="18" charset="0"/>
              </a:rPr>
              <a:t>Prepare a list of desired courses and alternates</a:t>
            </a:r>
            <a:r>
              <a:rPr lang="en-US" sz="2400" dirty="0">
                <a:solidFill>
                  <a:srgbClr val="002060"/>
                </a:solidFill>
                <a:latin typeface="Times New Roman" panose="02020603050405020304" pitchFamily="18" charset="0"/>
                <a:cs typeface="Times New Roman" panose="02020603050405020304" pitchFamily="18" charset="0"/>
              </a:rPr>
              <a:t>. Prepare a list of courses, including</a:t>
            </a:r>
          </a:p>
          <a:p>
            <a:pPr marR="490"/>
            <a:r>
              <a:rPr lang="en-US" sz="2400" dirty="0">
                <a:solidFill>
                  <a:srgbClr val="002060"/>
                </a:solidFill>
                <a:latin typeface="Times New Roman" panose="02020603050405020304" pitchFamily="18" charset="0"/>
                <a:cs typeface="Times New Roman" panose="02020603050405020304" pitchFamily="18" charset="0"/>
              </a:rPr>
              <a:t>the Course Reference Numbers (CRNs) in which you would like to enroll. The CRN </a:t>
            </a:r>
          </a:p>
          <a:p>
            <a:pPr marR="490"/>
            <a:r>
              <a:rPr lang="en-US" sz="2400" dirty="0">
                <a:solidFill>
                  <a:srgbClr val="002060"/>
                </a:solidFill>
                <a:latin typeface="Times New Roman" panose="02020603050405020304" pitchFamily="18" charset="0"/>
                <a:cs typeface="Times New Roman" panose="02020603050405020304" pitchFamily="18" charset="0"/>
              </a:rPr>
              <a:t>is the unique five digit number listed for each class, and is the number you will need to register. Each course section has one CRN. Fall course CRNs begin with the number</a:t>
            </a:r>
          </a:p>
          <a:p>
            <a:pPr marR="490"/>
            <a:r>
              <a:rPr lang="en-US" sz="2400" dirty="0">
                <a:solidFill>
                  <a:srgbClr val="002060"/>
                </a:solidFill>
                <a:latin typeface="Times New Roman" panose="02020603050405020304" pitchFamily="18" charset="0"/>
                <a:cs typeface="Times New Roman" panose="02020603050405020304" pitchFamily="18" charset="0"/>
              </a:rPr>
              <a:t> 8. Spring course CRNs begin with the number 2, and Summer course CRNs begin</a:t>
            </a:r>
          </a:p>
          <a:p>
            <a:pPr marR="490"/>
            <a:r>
              <a:rPr lang="en-US" sz="2400" dirty="0">
                <a:solidFill>
                  <a:srgbClr val="002060"/>
                </a:solidFill>
                <a:latin typeface="Times New Roman" panose="02020603050405020304" pitchFamily="18" charset="0"/>
                <a:cs typeface="Times New Roman" panose="02020603050405020304" pitchFamily="18" charset="0"/>
              </a:rPr>
              <a:t> with the number 5. Be sure to also select alternate courses and times.</a:t>
            </a:r>
          </a:p>
        </p:txBody>
      </p:sp>
      <p:sp>
        <p:nvSpPr>
          <p:cNvPr id="5" name="Round Single Corner Rectangle 4"/>
          <p:cNvSpPr/>
          <p:nvPr/>
        </p:nvSpPr>
        <p:spPr>
          <a:xfrm>
            <a:off x="214013" y="3432947"/>
            <a:ext cx="11164186" cy="2360428"/>
          </a:xfrm>
          <a:prstGeom prst="round1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 Single Corner Rectangle 5"/>
          <p:cNvSpPr/>
          <p:nvPr/>
        </p:nvSpPr>
        <p:spPr>
          <a:xfrm>
            <a:off x="233916" y="695666"/>
            <a:ext cx="11164186" cy="2064108"/>
          </a:xfrm>
          <a:prstGeom prst="round1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687031" y="80158"/>
            <a:ext cx="6946604" cy="523220"/>
          </a:xfrm>
          <a:prstGeom prst="rect">
            <a:avLst/>
          </a:prstGeom>
          <a:noFill/>
        </p:spPr>
        <p:txBody>
          <a:bodyPr wrap="square" rtlCol="0">
            <a:spAutoFit/>
          </a:bodyPr>
          <a:lstStyle/>
          <a:p>
            <a:pPr algn="ctr"/>
            <a:r>
              <a:rPr lang="en-US" sz="2800" dirty="0">
                <a:solidFill>
                  <a:srgbClr val="002060"/>
                </a:solidFill>
              </a:rPr>
              <a:t>Registration</a:t>
            </a:r>
          </a:p>
        </p:txBody>
      </p:sp>
      <p:sp>
        <p:nvSpPr>
          <p:cNvPr id="10" name="Right Arrow 9">
            <a:hlinkClick r:id="rId2" action="ppaction://hlinksldjump"/>
          </p:cNvPr>
          <p:cNvSpPr/>
          <p:nvPr/>
        </p:nvSpPr>
        <p:spPr>
          <a:xfrm>
            <a:off x="10568549" y="6052946"/>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202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214" y="859593"/>
            <a:ext cx="10123714" cy="5262979"/>
          </a:xfrm>
          <a:prstGeom prst="rect">
            <a:avLst/>
          </a:prstGeom>
        </p:spPr>
        <p:txBody>
          <a:bodyPr wrap="square">
            <a:spAutoFit/>
          </a:bodyPr>
          <a:lstStyle/>
          <a:p>
            <a:pPr marR="1020"/>
            <a:r>
              <a:rPr lang="en-US" sz="2400" u="sng" dirty="0">
                <a:solidFill>
                  <a:srgbClr val="002060"/>
                </a:solidFill>
                <a:latin typeface="Times New Roman" panose="02020603050405020304" pitchFamily="18" charset="0"/>
                <a:cs typeface="Times New Roman" panose="02020603050405020304" pitchFamily="18" charset="0"/>
              </a:rPr>
              <a:t>Find your registration time</a:t>
            </a:r>
            <a:r>
              <a:rPr lang="en-US" sz="2400" dirty="0">
                <a:solidFill>
                  <a:srgbClr val="002060"/>
                </a:solidFill>
                <a:latin typeface="Times New Roman" panose="02020603050405020304" pitchFamily="18" charset="0"/>
                <a:cs typeface="Times New Roman" panose="02020603050405020304" pitchFamily="18" charset="0"/>
              </a:rPr>
              <a:t>. Your registration start time is determined by your current class standing and </a:t>
            </a:r>
            <a:r>
              <a:rPr lang="en-US" sz="2400" u="sng" dirty="0">
                <a:solidFill>
                  <a:srgbClr val="002060"/>
                </a:solidFill>
                <a:latin typeface="Times New Roman" panose="02020603050405020304" pitchFamily="18" charset="0"/>
                <a:cs typeface="Times New Roman" panose="02020603050405020304" pitchFamily="18" charset="0"/>
              </a:rPr>
              <a:t>does not </a:t>
            </a:r>
            <a:r>
              <a:rPr lang="en-US" sz="2400" dirty="0">
                <a:solidFill>
                  <a:srgbClr val="002060"/>
                </a:solidFill>
                <a:latin typeface="Times New Roman" panose="02020603050405020304" pitchFamily="18" charset="0"/>
                <a:cs typeface="Times New Roman" panose="02020603050405020304" pitchFamily="18" charset="0"/>
              </a:rPr>
              <a:t>include hours in which you are currently registered.  </a:t>
            </a:r>
          </a:p>
          <a:p>
            <a:pPr marR="1020"/>
            <a:endParaRPr lang="en-US" sz="2400" dirty="0">
              <a:solidFill>
                <a:srgbClr val="002060"/>
              </a:solidFill>
              <a:latin typeface="Times New Roman" panose="02020603050405020304" pitchFamily="18" charset="0"/>
              <a:cs typeface="Times New Roman" panose="02020603050405020304" pitchFamily="18" charset="0"/>
            </a:endParaRPr>
          </a:p>
          <a:p>
            <a:pPr marR="1020"/>
            <a:r>
              <a:rPr lang="en-US" sz="2400" dirty="0">
                <a:solidFill>
                  <a:srgbClr val="002060"/>
                </a:solidFill>
                <a:latin typeface="Times New Roman" panose="02020603050405020304" pitchFamily="18" charset="0"/>
                <a:cs typeface="Times New Roman" panose="02020603050405020304" pitchFamily="18" charset="0"/>
              </a:rPr>
              <a:t>Currently enrolled students will receive an email with their registration time via their bobcats email. You can check your registration time by logging into </a:t>
            </a:r>
            <a:r>
              <a:rPr lang="en-US" sz="2400" u="sng" dirty="0">
                <a:solidFill>
                  <a:srgbClr val="002060"/>
                </a:solidFill>
                <a:latin typeface="Times New Roman" panose="02020603050405020304" pitchFamily="18" charset="0"/>
                <a:cs typeface="Times New Roman" panose="02020603050405020304" pitchFamily="18" charset="0"/>
              </a:rPr>
              <a:t>Unify</a:t>
            </a:r>
            <a:r>
              <a:rPr lang="en-US" sz="2400" dirty="0">
                <a:solidFill>
                  <a:srgbClr val="002060"/>
                </a:solidFill>
                <a:latin typeface="Times New Roman" panose="02020603050405020304" pitchFamily="18" charset="0"/>
                <a:cs typeface="Times New Roman" panose="02020603050405020304" pitchFamily="18" charset="0"/>
              </a:rPr>
              <a:t>, and then selecting PAWS, Student Services, Registration, and Registration Status. You may also check the </a:t>
            </a:r>
            <a:r>
              <a:rPr lang="en-US" sz="2400" u="sng" dirty="0">
                <a:solidFill>
                  <a:srgbClr val="002060"/>
                </a:solidFill>
                <a:latin typeface="Times New Roman" panose="02020603050405020304" pitchFamily="18" charset="0"/>
                <a:cs typeface="Times New Roman" panose="02020603050405020304" pitchFamily="18" charset="0"/>
              </a:rPr>
              <a:t>academic calendar </a:t>
            </a:r>
            <a:r>
              <a:rPr lang="en-US" sz="2400" dirty="0">
                <a:solidFill>
                  <a:srgbClr val="002060"/>
                </a:solidFill>
                <a:latin typeface="Times New Roman" panose="02020603050405020304" pitchFamily="18" charset="0"/>
                <a:cs typeface="Times New Roman" panose="02020603050405020304" pitchFamily="18" charset="0"/>
              </a:rPr>
              <a:t>for specific registration times.</a:t>
            </a:r>
          </a:p>
          <a:p>
            <a:pPr marR="1020"/>
            <a:endParaRPr lang="en-US" sz="2400" dirty="0">
              <a:solidFill>
                <a:srgbClr val="002060"/>
              </a:solidFill>
              <a:latin typeface="Times New Roman" panose="02020603050405020304" pitchFamily="18" charset="0"/>
              <a:cs typeface="Times New Roman" panose="02020603050405020304" pitchFamily="18" charset="0"/>
            </a:endParaRPr>
          </a:p>
          <a:p>
            <a:pPr marR="1020"/>
            <a:r>
              <a:rPr lang="en-US" sz="2400" dirty="0">
                <a:solidFill>
                  <a:srgbClr val="002060"/>
                </a:solidFill>
                <a:latin typeface="Times New Roman" panose="02020603050405020304" pitchFamily="18" charset="0"/>
                <a:cs typeface="Times New Roman" panose="02020603050405020304" pitchFamily="18" charset="0"/>
              </a:rPr>
              <a:t>Registration occurs in mid-March for the Summer and Fall terms and in late October for the Spring term. Registration follows the schedule listed on the next slide, beginning each day at 7 a.m.</a:t>
            </a:r>
          </a:p>
          <a:p>
            <a:pPr marR="1020"/>
            <a:endParaRPr lang="en-US" sz="2400" dirty="0">
              <a:solidFill>
                <a:srgbClr val="0070C0"/>
              </a:solidFill>
              <a:latin typeface="Times New Roman" panose="02020603050405020304" pitchFamily="18" charset="0"/>
              <a:cs typeface="Times New Roman" panose="02020603050405020304" pitchFamily="18" charset="0"/>
            </a:endParaRPr>
          </a:p>
          <a:p>
            <a:pPr marR="1020"/>
            <a:r>
              <a:rPr lang="en-US" sz="2400" dirty="0">
                <a:solidFill>
                  <a:srgbClr val="0070C0"/>
                </a:solidFill>
                <a:latin typeface="Times New Roman" panose="02020603050405020304" pitchFamily="18" charset="0"/>
                <a:cs typeface="Times New Roman" panose="02020603050405020304" pitchFamily="18" charset="0"/>
              </a:rPr>
              <a:t>.</a:t>
            </a:r>
          </a:p>
        </p:txBody>
      </p:sp>
      <p:sp>
        <p:nvSpPr>
          <p:cNvPr id="3" name="TextBox 2"/>
          <p:cNvSpPr txBox="1"/>
          <p:nvPr/>
        </p:nvSpPr>
        <p:spPr>
          <a:xfrm>
            <a:off x="77214" y="336373"/>
            <a:ext cx="6946604" cy="523220"/>
          </a:xfrm>
          <a:prstGeom prst="rect">
            <a:avLst/>
          </a:prstGeom>
          <a:noFill/>
        </p:spPr>
        <p:txBody>
          <a:bodyPr wrap="square" rtlCol="0">
            <a:spAutoFit/>
          </a:bodyPr>
          <a:lstStyle/>
          <a:p>
            <a:r>
              <a:rPr lang="en-US" sz="2800" dirty="0">
                <a:solidFill>
                  <a:srgbClr val="002060"/>
                </a:solidFill>
              </a:rPr>
              <a:t>Registration Review</a:t>
            </a:r>
            <a:r>
              <a:rPr lang="en-US" sz="2800" dirty="0">
                <a:solidFill>
                  <a:srgbClr val="00B050"/>
                </a:solidFill>
              </a:rPr>
              <a:t>:</a:t>
            </a:r>
          </a:p>
        </p:txBody>
      </p:sp>
      <p:sp>
        <p:nvSpPr>
          <p:cNvPr id="4" name="Right Arrow 3">
            <a:hlinkClick r:id="rId2" action="ppaction://hlinksldjump"/>
          </p:cNvPr>
          <p:cNvSpPr/>
          <p:nvPr/>
        </p:nvSpPr>
        <p:spPr>
          <a:xfrm>
            <a:off x="10547285" y="5816620"/>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134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029" y="435429"/>
            <a:ext cx="10559142" cy="4659085"/>
          </a:xfrm>
          <a:prstGeom prst="rect">
            <a:avLst/>
          </a:prstGeom>
        </p:spPr>
        <p:txBody>
          <a:bodyPr wrap="square">
            <a:spAutoFit/>
          </a:bodyPr>
          <a:lstStyle/>
          <a:p>
            <a:pPr marR="1020"/>
            <a:r>
              <a:rPr lang="en-US" sz="2400" dirty="0">
                <a:solidFill>
                  <a:srgbClr val="002060"/>
                </a:solidFill>
                <a:latin typeface="Times New Roman" panose="02020603050405020304" pitchFamily="18" charset="0"/>
                <a:cs typeface="Times New Roman" panose="02020603050405020304" pitchFamily="18" charset="0"/>
              </a:rPr>
              <a:t>Day 1: Graduate students, seniors (undergraduate students with 90+ earned hours), 	and approved priority registration students</a:t>
            </a:r>
          </a:p>
          <a:p>
            <a:pPr marR="1020"/>
            <a:r>
              <a:rPr lang="en-US" sz="2400" dirty="0">
                <a:solidFill>
                  <a:srgbClr val="002060"/>
                </a:solidFill>
                <a:latin typeface="Times New Roman" panose="02020603050405020304" pitchFamily="18" charset="0"/>
                <a:cs typeface="Times New Roman" panose="02020603050405020304" pitchFamily="18" charset="0"/>
              </a:rPr>
              <a:t>Day 2: Juniors (undergraduate students with 60-89 earned hours)</a:t>
            </a:r>
          </a:p>
          <a:p>
            <a:pPr marR="6880"/>
            <a:r>
              <a:rPr lang="en-US" sz="2400" dirty="0">
                <a:solidFill>
                  <a:srgbClr val="002060"/>
                </a:solidFill>
                <a:latin typeface="Times New Roman" panose="02020603050405020304" pitchFamily="18" charset="0"/>
                <a:cs typeface="Times New Roman" panose="02020603050405020304" pitchFamily="18" charset="0"/>
              </a:rPr>
              <a:t>Day 3: Sophomores (undergraduate students with 30-59 earned hours) </a:t>
            </a:r>
          </a:p>
          <a:p>
            <a:pPr marR="6880"/>
            <a:r>
              <a:rPr lang="en-US" sz="2400" dirty="0">
                <a:solidFill>
                  <a:srgbClr val="002060"/>
                </a:solidFill>
                <a:latin typeface="Times New Roman" panose="02020603050405020304" pitchFamily="18" charset="0"/>
                <a:cs typeface="Times New Roman" panose="02020603050405020304" pitchFamily="18" charset="0"/>
              </a:rPr>
              <a:t>Day 4: Freshmen (undergraduate students with 0-29 earned hours)</a:t>
            </a:r>
          </a:p>
          <a:p>
            <a:pPr marR="1020"/>
            <a:endParaRPr lang="en-US" sz="2400" dirty="0">
              <a:solidFill>
                <a:srgbClr val="002060"/>
              </a:solidFill>
              <a:latin typeface="Times New Roman" panose="02020603050405020304" pitchFamily="18" charset="0"/>
              <a:cs typeface="Times New Roman" panose="02020603050405020304" pitchFamily="18" charset="0"/>
            </a:endParaRPr>
          </a:p>
          <a:p>
            <a:pPr marR="6880"/>
            <a:r>
              <a:rPr lang="en-US" sz="2400" i="1" dirty="0">
                <a:solidFill>
                  <a:srgbClr val="002060"/>
                </a:solidFill>
                <a:latin typeface="Times New Roman" panose="02020603050405020304" pitchFamily="18" charset="0"/>
                <a:cs typeface="Times New Roman" panose="02020603050405020304" pitchFamily="18" charset="0"/>
              </a:rPr>
              <a:t>Students are strongly encouraged to register at their first available registration time to ensure the best selection of courses.</a:t>
            </a:r>
          </a:p>
          <a:p>
            <a:pPr marR="1020"/>
            <a:endParaRPr lang="en-US" sz="2400" i="1" dirty="0">
              <a:solidFill>
                <a:srgbClr val="002060"/>
              </a:solidFill>
              <a:latin typeface="Times New Roman" panose="02020603050405020304" pitchFamily="18" charset="0"/>
              <a:cs typeface="Times New Roman" panose="02020603050405020304" pitchFamily="18" charset="0"/>
            </a:endParaRPr>
          </a:p>
          <a:p>
            <a:pPr marR="1020"/>
            <a:r>
              <a:rPr lang="en-US" sz="2400" dirty="0">
                <a:solidFill>
                  <a:srgbClr val="002060"/>
                </a:solidFill>
                <a:latin typeface="Times New Roman" panose="02020603050405020304" pitchFamily="18" charset="0"/>
                <a:cs typeface="Times New Roman" panose="02020603050405020304" pitchFamily="18" charset="0"/>
              </a:rPr>
              <a:t>Amendment 23 and TAP (USG Tuition Assistance Program) students may register only on a space-available basis. Your registration time begins one week before the beginning of the semester</a:t>
            </a:r>
            <a:endParaRPr lang="en-US" sz="2400" dirty="0">
              <a:solidFill>
                <a:srgbClr val="002060"/>
              </a:solidFill>
            </a:endParaRPr>
          </a:p>
        </p:txBody>
      </p:sp>
      <p:sp>
        <p:nvSpPr>
          <p:cNvPr id="3" name="Right Arrow 2">
            <a:hlinkClick r:id="rId2" action="ppaction://hlinksldjump"/>
          </p:cNvPr>
          <p:cNvSpPr/>
          <p:nvPr/>
        </p:nvSpPr>
        <p:spPr>
          <a:xfrm>
            <a:off x="10547285" y="5816620"/>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271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71113"/>
            <a:ext cx="12192000" cy="5201424"/>
          </a:xfrm>
          <a:prstGeom prst="rect">
            <a:avLst/>
          </a:prstGeom>
        </p:spPr>
        <p:txBody>
          <a:bodyPr wrap="square">
            <a:spAutoFit/>
          </a:bodyPr>
          <a:lstStyle/>
          <a:p>
            <a:r>
              <a:rPr lang="en-US" sz="2400" b="1" u="sng" dirty="0">
                <a:solidFill>
                  <a:srgbClr val="002060"/>
                </a:solidFill>
                <a:latin typeface="Times New Roman" panose="02020603050405020304" pitchFamily="18" charset="0"/>
                <a:cs typeface="Times New Roman" panose="02020603050405020304" pitchFamily="18" charset="0"/>
              </a:rPr>
              <a:t>Check your registration holds</a:t>
            </a:r>
            <a:r>
              <a:rPr lang="en-US" sz="2400" b="1" dirty="0">
                <a:solidFill>
                  <a:srgbClr val="002060"/>
                </a:solidFill>
                <a:latin typeface="Times New Roman" panose="02020603050405020304" pitchFamily="18" charset="0"/>
                <a:cs typeface="Times New Roman" panose="02020603050405020304" pitchFamily="18" charset="0"/>
              </a:rPr>
              <a:t>. </a:t>
            </a:r>
          </a:p>
          <a:p>
            <a:endParaRPr lang="en-US" sz="2400" b="1" dirty="0">
              <a:solidFill>
                <a:srgbClr val="002060"/>
              </a:solidFill>
              <a:latin typeface="Times New Roman" panose="02020603050405020304" pitchFamily="18" charset="0"/>
              <a:cs typeface="Times New Roman" panose="02020603050405020304" pitchFamily="18" charset="0"/>
            </a:endParaRPr>
          </a:p>
          <a:p>
            <a:r>
              <a:rPr lang="en-US" sz="2400" b="1" dirty="0">
                <a:solidFill>
                  <a:srgbClr val="002060"/>
                </a:solidFill>
                <a:latin typeface="Times New Roman" panose="02020603050405020304" pitchFamily="18" charset="0"/>
                <a:cs typeface="Times New Roman" panose="02020603050405020304" pitchFamily="18" charset="0"/>
              </a:rPr>
              <a:t>Certain holds, including immunization, parking, and</a:t>
            </a:r>
          </a:p>
          <a:p>
            <a:pPr marR="1150"/>
            <a:r>
              <a:rPr lang="en-US" sz="2400" b="1" dirty="0">
                <a:solidFill>
                  <a:srgbClr val="002060"/>
                </a:solidFill>
                <a:latin typeface="Times New Roman" panose="02020603050405020304" pitchFamily="18" charset="0"/>
                <a:cs typeface="Times New Roman" panose="02020603050405020304" pitchFamily="18" charset="0"/>
              </a:rPr>
              <a:t>library holds, may prevent you from registering for classes. Your hold status can be viewed by logging into </a:t>
            </a:r>
            <a:r>
              <a:rPr lang="en-US" sz="2400" b="1" u="sng" dirty="0">
                <a:solidFill>
                  <a:srgbClr val="002060"/>
                </a:solidFill>
                <a:latin typeface="Times New Roman" panose="02020603050405020304" pitchFamily="18" charset="0"/>
                <a:cs typeface="Times New Roman" panose="02020603050405020304" pitchFamily="18" charset="0"/>
              </a:rPr>
              <a:t>Unify</a:t>
            </a:r>
            <a:r>
              <a:rPr lang="en-US" sz="2400" b="1" dirty="0">
                <a:solidFill>
                  <a:srgbClr val="002060"/>
                </a:solidFill>
                <a:latin typeface="Times New Roman" panose="02020603050405020304" pitchFamily="18" charset="0"/>
                <a:cs typeface="Times New Roman" panose="02020603050405020304" pitchFamily="18" charset="0"/>
              </a:rPr>
              <a:t>, and then selecting PAWS, Student Services, Student Records, View Holds. Holds that block registration will include the word “Registration” in the “Processes Held” column; a hold of “Advising Hold Temporarily Released” does </a:t>
            </a:r>
            <a:r>
              <a:rPr lang="en-US" sz="2400" b="1" u="sng" dirty="0">
                <a:solidFill>
                  <a:srgbClr val="002060"/>
                </a:solidFill>
                <a:latin typeface="Times New Roman" panose="02020603050405020304" pitchFamily="18" charset="0"/>
                <a:cs typeface="Times New Roman" panose="02020603050405020304" pitchFamily="18" charset="0"/>
              </a:rPr>
              <a:t>not </a:t>
            </a:r>
            <a:r>
              <a:rPr lang="en-US" sz="2400" b="1" dirty="0">
                <a:solidFill>
                  <a:srgbClr val="002060"/>
                </a:solidFill>
                <a:latin typeface="Times New Roman" panose="02020603050405020304" pitchFamily="18" charset="0"/>
                <a:cs typeface="Times New Roman" panose="02020603050405020304" pitchFamily="18" charset="0"/>
              </a:rPr>
              <a:t>prohibit registration.</a:t>
            </a:r>
          </a:p>
          <a:p>
            <a:pPr marR="1150"/>
            <a:endParaRPr lang="en-US" sz="2400" b="1" dirty="0">
              <a:solidFill>
                <a:srgbClr val="002060"/>
              </a:solidFill>
              <a:latin typeface="Times New Roman" panose="02020603050405020304" pitchFamily="18" charset="0"/>
              <a:cs typeface="Times New Roman" panose="02020603050405020304" pitchFamily="18" charset="0"/>
            </a:endParaRPr>
          </a:p>
          <a:p>
            <a:pPr marR="1150"/>
            <a:r>
              <a:rPr lang="en-US" sz="2400" b="1" dirty="0">
                <a:solidFill>
                  <a:srgbClr val="002060"/>
                </a:solidFill>
                <a:latin typeface="Times New Roman" panose="02020603050405020304" pitchFamily="18" charset="0"/>
                <a:cs typeface="Times New Roman" panose="02020603050405020304" pitchFamily="18" charset="0"/>
              </a:rPr>
              <a:t> If you have any questions about your holds, contact the office listed on each hold description. The number listed next to the hold is the office phone number; all Milledgeville campus phone numbers begin with 478-445-xxx. Do not wait until the last minute to clear a hold; most holds take 24 hours to clear and can only be resolved during business hours.</a:t>
            </a:r>
          </a:p>
          <a:p>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3" name="Right Arrow 2">
            <a:hlinkClick r:id="rId2" action="ppaction://hlinksldjump"/>
          </p:cNvPr>
          <p:cNvSpPr/>
          <p:nvPr/>
        </p:nvSpPr>
        <p:spPr>
          <a:xfrm>
            <a:off x="10547285" y="5816620"/>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758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486" y="741126"/>
            <a:ext cx="10711543" cy="3416320"/>
          </a:xfrm>
          <a:prstGeom prst="rect">
            <a:avLst/>
          </a:prstGeom>
        </p:spPr>
        <p:txBody>
          <a:bodyPr wrap="square">
            <a:spAutoFit/>
          </a:bodyPr>
          <a:lstStyle/>
          <a:p>
            <a:r>
              <a:rPr lang="en-US" sz="2400" b="1" u="sng" dirty="0">
                <a:solidFill>
                  <a:srgbClr val="002060"/>
                </a:solidFill>
                <a:latin typeface="Times New Roman" panose="02020603050405020304" pitchFamily="18" charset="0"/>
                <a:cs typeface="Times New Roman" panose="02020603050405020304" pitchFamily="18" charset="0"/>
              </a:rPr>
              <a:t>Keep Your Appointment with Your Academic Advisor.</a:t>
            </a:r>
            <a:endParaRPr lang="en-US" sz="2400" b="1" dirty="0">
              <a:solidFill>
                <a:srgbClr val="002060"/>
              </a:solidFill>
              <a:latin typeface="Times New Roman" panose="02020603050405020304" pitchFamily="18" charset="0"/>
              <a:cs typeface="Times New Roman" panose="02020603050405020304" pitchFamily="18" charset="0"/>
            </a:endParaRPr>
          </a:p>
          <a:p>
            <a:endParaRPr lang="en-US" sz="2400" b="1" dirty="0">
              <a:solidFill>
                <a:srgbClr val="002060"/>
              </a:solidFill>
              <a:latin typeface="Times New Roman" panose="02020603050405020304" pitchFamily="18" charset="0"/>
              <a:cs typeface="Times New Roman" panose="02020603050405020304" pitchFamily="18" charset="0"/>
            </a:endParaRPr>
          </a:p>
          <a:p>
            <a:r>
              <a:rPr lang="en-US" sz="2400" b="1" dirty="0">
                <a:solidFill>
                  <a:srgbClr val="002060"/>
                </a:solidFill>
                <a:latin typeface="Times New Roman" panose="02020603050405020304" pitchFamily="18" charset="0"/>
                <a:cs typeface="Times New Roman" panose="02020603050405020304" pitchFamily="18" charset="0"/>
              </a:rPr>
              <a:t>At Your Registration Time</a:t>
            </a:r>
          </a:p>
          <a:p>
            <a:endParaRPr lang="en-US" sz="2400" b="1" dirty="0">
              <a:solidFill>
                <a:srgbClr val="002060"/>
              </a:solidFill>
              <a:latin typeface="Times New Roman" panose="02020603050405020304" pitchFamily="18" charset="0"/>
              <a:cs typeface="Times New Roman" panose="02020603050405020304" pitchFamily="18" charset="0"/>
            </a:endParaRPr>
          </a:p>
          <a:p>
            <a:pPr marR="3160"/>
            <a:r>
              <a:rPr lang="en-US" sz="2400" b="1" u="sng" dirty="0">
                <a:solidFill>
                  <a:srgbClr val="002060"/>
                </a:solidFill>
                <a:latin typeface="Times New Roman" panose="02020603050405020304" pitchFamily="18" charset="0"/>
                <a:cs typeface="Times New Roman" panose="02020603050405020304" pitchFamily="18" charset="0"/>
              </a:rPr>
              <a:t>Log In a Few Minutes before Your First Available Registration Time. </a:t>
            </a:r>
            <a:r>
              <a:rPr lang="en-US" sz="2400" b="1" dirty="0">
                <a:solidFill>
                  <a:srgbClr val="002060"/>
                </a:solidFill>
                <a:latin typeface="Times New Roman" panose="02020603050405020304" pitchFamily="18" charset="0"/>
                <a:cs typeface="Times New Roman" panose="02020603050405020304" pitchFamily="18" charset="0"/>
              </a:rPr>
              <a:t>Registration begins precisely at 7 a.m. each morning and tends to end quickly. In order to get your choice of classes, be sure you are logged in to Unify and PAWS before the 7 a.m. registration start time and that you are ready to go the second registration begins.</a:t>
            </a:r>
          </a:p>
        </p:txBody>
      </p:sp>
      <p:sp>
        <p:nvSpPr>
          <p:cNvPr id="3" name="Right Arrow 2">
            <a:hlinkClick r:id="rId2" action="ppaction://hlinksldjump"/>
          </p:cNvPr>
          <p:cNvSpPr/>
          <p:nvPr/>
        </p:nvSpPr>
        <p:spPr>
          <a:xfrm>
            <a:off x="10547285" y="5816620"/>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825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156984" y="5650091"/>
            <a:ext cx="2300541" cy="1207909"/>
          </a:xfrm>
          <a:prstGeom prst="rect">
            <a:avLst/>
          </a:prstGeom>
        </p:spPr>
      </p:pic>
      <p:sp>
        <p:nvSpPr>
          <p:cNvPr id="2" name="Rectangle 1"/>
          <p:cNvSpPr/>
          <p:nvPr/>
        </p:nvSpPr>
        <p:spPr>
          <a:xfrm>
            <a:off x="457200" y="1187331"/>
            <a:ext cx="9098938" cy="4462760"/>
          </a:xfrm>
          <a:prstGeom prst="rect">
            <a:avLst/>
          </a:prstGeom>
        </p:spPr>
        <p:txBody>
          <a:bodyPr wrap="square">
            <a:spAutoFit/>
          </a:bodyPr>
          <a:lstStyle/>
          <a:p>
            <a:pPr marR="4690"/>
            <a:r>
              <a:rPr lang="en-US" sz="2400" dirty="0">
                <a:solidFill>
                  <a:srgbClr val="002060"/>
                </a:solidFill>
                <a:latin typeface="Times New Roman" panose="02020603050405020304" pitchFamily="18" charset="0"/>
                <a:cs typeface="Times New Roman" panose="02020603050405020304" pitchFamily="18" charset="0"/>
              </a:rPr>
              <a:t>Before the start time, log in to Unify, then select PAWS, Student Services, and then Registration.</a:t>
            </a:r>
          </a:p>
          <a:p>
            <a:pPr marR="4690"/>
            <a:endParaRPr lang="en-US" sz="2400" dirty="0">
              <a:solidFill>
                <a:srgbClr val="002060"/>
              </a:solidFill>
              <a:latin typeface="Times New Roman" panose="02020603050405020304" pitchFamily="18" charset="0"/>
              <a:cs typeface="Times New Roman" panose="02020603050405020304" pitchFamily="18" charset="0"/>
            </a:endParaRPr>
          </a:p>
          <a:p>
            <a:pPr marR="4690"/>
            <a:r>
              <a:rPr lang="en-US" sz="2400" u="sng" dirty="0">
                <a:solidFill>
                  <a:srgbClr val="002060"/>
                </a:solidFill>
                <a:latin typeface="Times New Roman" panose="02020603050405020304" pitchFamily="18" charset="0"/>
                <a:cs typeface="Times New Roman" panose="02020603050405020304" pitchFamily="18" charset="0"/>
              </a:rPr>
              <a:t>Register</a:t>
            </a:r>
            <a:r>
              <a:rPr lang="en-US" sz="2400" dirty="0">
                <a:solidFill>
                  <a:srgbClr val="002060"/>
                </a:solidFill>
                <a:latin typeface="Times New Roman" panose="02020603050405020304" pitchFamily="18" charset="0"/>
                <a:cs typeface="Times New Roman" panose="02020603050405020304" pitchFamily="18" charset="0"/>
              </a:rPr>
              <a:t>. Select the term for which you are registering. (If you are registering for summer and fall and your summer courses are prerequisites for fall courses, you should register for summer first.) Then select Add or Drop Classes. Once your registration time begins, this link will take you to the screen where you can enter your desired CRNs or search for additional class options. Enter your CRNs and then click submit. Be sure to carefully review the next screen, which will either confirm your registration or give you a registration error.</a:t>
            </a:r>
          </a:p>
          <a:p>
            <a:pPr marR="4690"/>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4" name="Right Arrow 3">
            <a:hlinkClick r:id="rId3" action="ppaction://hlinksldjump"/>
          </p:cNvPr>
          <p:cNvSpPr/>
          <p:nvPr/>
        </p:nvSpPr>
        <p:spPr>
          <a:xfrm>
            <a:off x="10547285" y="5816620"/>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735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103946" y="2347189"/>
            <a:ext cx="4432829" cy="4432829"/>
          </a:xfrm>
          <a:prstGeom prst="rect">
            <a:avLst/>
          </a:prstGeom>
        </p:spPr>
      </p:pic>
      <p:sp>
        <p:nvSpPr>
          <p:cNvPr id="9" name="TextBox 8"/>
          <p:cNvSpPr txBox="1"/>
          <p:nvPr/>
        </p:nvSpPr>
        <p:spPr>
          <a:xfrm>
            <a:off x="6698512" y="2076155"/>
            <a:ext cx="184731" cy="369332"/>
          </a:xfrm>
          <a:prstGeom prst="rect">
            <a:avLst/>
          </a:prstGeom>
          <a:noFill/>
        </p:spPr>
        <p:txBody>
          <a:bodyPr wrap="none" rtlCol="0">
            <a:spAutoFit/>
          </a:bodyPr>
          <a:lstStyle/>
          <a:p>
            <a:endParaRPr lang="en-US" dirty="0"/>
          </a:p>
        </p:txBody>
      </p:sp>
      <p:sp>
        <p:nvSpPr>
          <p:cNvPr id="10" name="Rectangle 9"/>
          <p:cNvSpPr/>
          <p:nvPr/>
        </p:nvSpPr>
        <p:spPr>
          <a:xfrm>
            <a:off x="255181" y="156470"/>
            <a:ext cx="11697530" cy="156940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ounded Rectangle 1"/>
          <p:cNvSpPr/>
          <p:nvPr/>
        </p:nvSpPr>
        <p:spPr>
          <a:xfrm>
            <a:off x="2231251" y="24256"/>
            <a:ext cx="7745390" cy="219071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Unify</a:t>
            </a:r>
            <a:endParaRPr lang="en-US" dirty="0"/>
          </a:p>
        </p:txBody>
      </p:sp>
      <p:sp>
        <p:nvSpPr>
          <p:cNvPr id="4" name="Rounded Rectangle 3"/>
          <p:cNvSpPr/>
          <p:nvPr/>
        </p:nvSpPr>
        <p:spPr>
          <a:xfrm>
            <a:off x="255181" y="2445487"/>
            <a:ext cx="5209956" cy="4412513"/>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rPr>
              <a:t>Your Initial Password must contain:</a:t>
            </a:r>
          </a:p>
          <a:p>
            <a:pPr algn="ctr"/>
            <a:r>
              <a:rPr lang="en-US" sz="2800" dirty="0">
                <a:solidFill>
                  <a:srgbClr val="002060"/>
                </a:solidFill>
              </a:rPr>
              <a:t> Is at least 10 characters long</a:t>
            </a:r>
          </a:p>
          <a:p>
            <a:pPr algn="ctr"/>
            <a:r>
              <a:rPr lang="en-US" sz="2800" dirty="0">
                <a:solidFill>
                  <a:srgbClr val="002060"/>
                </a:solidFill>
              </a:rPr>
              <a:t>1 upper case</a:t>
            </a:r>
          </a:p>
          <a:p>
            <a:pPr algn="ctr"/>
            <a:r>
              <a:rPr lang="en-US" sz="2800" dirty="0">
                <a:solidFill>
                  <a:srgbClr val="002060"/>
                </a:solidFill>
              </a:rPr>
              <a:t>1 lower case</a:t>
            </a:r>
          </a:p>
          <a:p>
            <a:pPr algn="ctr"/>
            <a:r>
              <a:rPr lang="en-US" sz="2800" dirty="0">
                <a:solidFill>
                  <a:srgbClr val="002060"/>
                </a:solidFill>
              </a:rPr>
              <a:t>And a number </a:t>
            </a:r>
          </a:p>
        </p:txBody>
      </p:sp>
      <p:sp>
        <p:nvSpPr>
          <p:cNvPr id="8" name="Right Arrow 7">
            <a:hlinkClick r:id="rId3" action="ppaction://hlinksldjump"/>
          </p:cNvPr>
          <p:cNvSpPr/>
          <p:nvPr/>
        </p:nvSpPr>
        <p:spPr>
          <a:xfrm>
            <a:off x="10835013" y="6295386"/>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933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05543"/>
            <a:ext cx="8839200" cy="4154984"/>
          </a:xfrm>
          <a:prstGeom prst="rect">
            <a:avLst/>
          </a:prstGeom>
        </p:spPr>
        <p:txBody>
          <a:bodyPr wrap="square">
            <a:spAutoFit/>
          </a:bodyPr>
          <a:lstStyle/>
          <a:p>
            <a:pPr marR="1420"/>
            <a:r>
              <a:rPr lang="en-US" sz="2400" dirty="0">
                <a:solidFill>
                  <a:srgbClr val="002060"/>
                </a:solidFill>
                <a:latin typeface="Times New Roman" panose="02020603050405020304" pitchFamily="18" charset="0"/>
                <a:cs typeface="Times New Roman" panose="02020603050405020304" pitchFamily="18" charset="0"/>
              </a:rPr>
              <a:t>If you need assistance with errors that occur during your registration process, click on the Resolving Errors during Registration link on the Add/Drop courses page or consult the Resolving Registration Errors document on the Registrar’s Office web site for additional instructions.</a:t>
            </a:r>
          </a:p>
          <a:p>
            <a:pPr marR="4690"/>
            <a:endParaRPr lang="en-US" sz="2400" dirty="0">
              <a:solidFill>
                <a:srgbClr val="002060"/>
              </a:solidFill>
              <a:latin typeface="Times New Roman" panose="02020603050405020304" pitchFamily="18" charset="0"/>
              <a:cs typeface="Times New Roman" panose="02020603050405020304" pitchFamily="18" charset="0"/>
            </a:endParaRPr>
          </a:p>
          <a:p>
            <a:pPr marR="1420"/>
            <a:r>
              <a:rPr lang="en-US" sz="2400" dirty="0">
                <a:solidFill>
                  <a:srgbClr val="002060"/>
                </a:solidFill>
                <a:latin typeface="Times New Roman" panose="02020603050405020304" pitchFamily="18" charset="0"/>
                <a:cs typeface="Times New Roman" panose="02020603050405020304" pitchFamily="18" charset="0"/>
              </a:rPr>
              <a:t>If a class is closed and has a waitlist then a drop down box will appear. Change the course status to waitlist and click submit to reserve a spot on the waitlist. Be sure to review the </a:t>
            </a:r>
            <a:r>
              <a:rPr lang="en-US" sz="2400" u="sng" dirty="0">
                <a:solidFill>
                  <a:srgbClr val="002060"/>
                </a:solidFill>
                <a:latin typeface="Times New Roman" panose="02020603050405020304" pitchFamily="18" charset="0"/>
                <a:cs typeface="Times New Roman" panose="02020603050405020304" pitchFamily="18" charset="0"/>
              </a:rPr>
              <a:t>information about wait listed courses </a:t>
            </a:r>
            <a:r>
              <a:rPr lang="en-US" sz="2400" dirty="0">
                <a:solidFill>
                  <a:srgbClr val="002060"/>
                </a:solidFill>
                <a:latin typeface="Times New Roman" panose="02020603050405020304" pitchFamily="18" charset="0"/>
                <a:cs typeface="Times New Roman" panose="02020603050405020304" pitchFamily="18" charset="0"/>
              </a:rPr>
              <a:t>so you know how to accept a seat if it becomes available and how to sign up for text message alerts.</a:t>
            </a:r>
          </a:p>
        </p:txBody>
      </p:sp>
      <p:sp>
        <p:nvSpPr>
          <p:cNvPr id="3" name="Right Arrow 2">
            <a:hlinkClick r:id="rId2" action="ppaction://hlinksldjump"/>
          </p:cNvPr>
          <p:cNvSpPr/>
          <p:nvPr/>
        </p:nvSpPr>
        <p:spPr>
          <a:xfrm>
            <a:off x="10547285" y="5816620"/>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764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92" y="634642"/>
            <a:ext cx="11120137" cy="3416320"/>
          </a:xfrm>
          <a:prstGeom prst="rect">
            <a:avLst/>
          </a:prstGeom>
        </p:spPr>
        <p:txBody>
          <a:bodyPr wrap="square">
            <a:spAutoFit/>
          </a:bodyPr>
          <a:lstStyle/>
          <a:p>
            <a:r>
              <a:rPr lang="en-US" sz="2400" dirty="0">
                <a:solidFill>
                  <a:srgbClr val="002060"/>
                </a:solidFill>
                <a:latin typeface="Times New Roman" panose="02020603050405020304" pitchFamily="18" charset="0"/>
                <a:cs typeface="Times New Roman" panose="02020603050405020304" pitchFamily="18" charset="0"/>
              </a:rPr>
              <a:t>Immediately After Registration</a:t>
            </a:r>
          </a:p>
          <a:p>
            <a:endParaRPr lang="en-US" sz="2400" dirty="0">
              <a:solidFill>
                <a:srgbClr val="002060"/>
              </a:solidFill>
              <a:latin typeface="Times New Roman" panose="02020603050405020304" pitchFamily="18" charset="0"/>
              <a:cs typeface="Times New Roman" panose="02020603050405020304" pitchFamily="18" charset="0"/>
            </a:endParaRPr>
          </a:p>
          <a:p>
            <a:pPr marR="2010" algn="just"/>
            <a:r>
              <a:rPr lang="en-US" sz="2400" u="sng" dirty="0">
                <a:solidFill>
                  <a:srgbClr val="002060"/>
                </a:solidFill>
                <a:latin typeface="Times New Roman" panose="02020603050405020304" pitchFamily="18" charset="0"/>
                <a:cs typeface="Times New Roman" panose="02020603050405020304" pitchFamily="18" charset="0"/>
              </a:rPr>
              <a:t>If Needed, Research Additional Schedule Options</a:t>
            </a:r>
            <a:r>
              <a:rPr lang="en-US" sz="2400" dirty="0">
                <a:solidFill>
                  <a:srgbClr val="002060"/>
                </a:solidFill>
                <a:latin typeface="Times New Roman" panose="02020603050405020304" pitchFamily="18" charset="0"/>
                <a:cs typeface="Times New Roman" panose="02020603050405020304" pitchFamily="18" charset="0"/>
              </a:rPr>
              <a:t>. If you do not get your preferred schedule or a complete schedule on your first attempt, use the following strategies to complete your schedule:</a:t>
            </a:r>
          </a:p>
          <a:p>
            <a:endParaRPr lang="en-US" sz="2400" dirty="0">
              <a:solidFill>
                <a:srgbClr val="002060"/>
              </a:solidFill>
              <a:latin typeface="Times New Roman" panose="02020603050405020304" pitchFamily="18" charset="0"/>
              <a:cs typeface="Times New Roman" panose="02020603050405020304" pitchFamily="18" charset="0"/>
            </a:endParaRPr>
          </a:p>
          <a:p>
            <a:pPr marR="1130"/>
            <a:r>
              <a:rPr lang="en-US" sz="2400" dirty="0">
                <a:solidFill>
                  <a:srgbClr val="002060"/>
                </a:solidFill>
                <a:latin typeface="Times New Roman" panose="02020603050405020304" pitchFamily="18" charset="0"/>
                <a:cs typeface="Times New Roman" panose="02020603050405020304" pitchFamily="18" charset="0"/>
              </a:rPr>
              <a:t>Look for other sections of the same course that are still open. You may need to take a class at 8 a.m. when you’d really prefer 9 a.m. or take a class with a different professor than the one you planned to take.</a:t>
            </a:r>
          </a:p>
        </p:txBody>
      </p:sp>
      <p:sp>
        <p:nvSpPr>
          <p:cNvPr id="3" name="Right Arrow 2">
            <a:hlinkClick r:id="rId2" action="ppaction://hlinksldjump"/>
          </p:cNvPr>
          <p:cNvSpPr/>
          <p:nvPr/>
        </p:nvSpPr>
        <p:spPr>
          <a:xfrm>
            <a:off x="10547285" y="5816620"/>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830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7090" y="882581"/>
            <a:ext cx="8469086" cy="3046988"/>
          </a:xfrm>
          <a:prstGeom prst="rect">
            <a:avLst/>
          </a:prstGeom>
        </p:spPr>
        <p:txBody>
          <a:bodyPr wrap="square">
            <a:spAutoFit/>
          </a:bodyPr>
          <a:lstStyle/>
          <a:p>
            <a:pPr marR="1160"/>
            <a:r>
              <a:rPr lang="en-US" sz="2400" dirty="0">
                <a:solidFill>
                  <a:srgbClr val="002060"/>
                </a:solidFill>
                <a:latin typeface="Times New Roman" panose="02020603050405020304" pitchFamily="18" charset="0"/>
                <a:cs typeface="Times New Roman" panose="02020603050405020304" pitchFamily="18" charset="0"/>
              </a:rPr>
              <a:t>Look for other courses that fulfill the same requirement. For instance, in Area C of the core, an undergraduate can not only use ENGL 2110 and PHIL 2010, but also AFST 2010, BLST 2010, IDST 2305, and RELI 1111. You can wait list one section of every course to better your odds of receiving a seat that fulfills a certain requirement.</a:t>
            </a:r>
          </a:p>
          <a:p>
            <a:pPr marR="3500"/>
            <a:r>
              <a:rPr lang="en-US" sz="2400" dirty="0">
                <a:solidFill>
                  <a:srgbClr val="002060"/>
                </a:solidFill>
                <a:latin typeface="Times New Roman" panose="02020603050405020304" pitchFamily="18" charset="0"/>
                <a:cs typeface="Times New Roman" panose="02020603050405020304" pitchFamily="18" charset="0"/>
              </a:rPr>
              <a:t>Look for other courses that you need to complete, and, if you do not need additional prerequisites, register for those courses instead.</a:t>
            </a:r>
          </a:p>
        </p:txBody>
      </p:sp>
      <p:sp>
        <p:nvSpPr>
          <p:cNvPr id="3" name="Right Arrow 2">
            <a:hlinkClick r:id="rId2" action="ppaction://hlinksldjump"/>
          </p:cNvPr>
          <p:cNvSpPr/>
          <p:nvPr/>
        </p:nvSpPr>
        <p:spPr>
          <a:xfrm>
            <a:off x="10547285" y="5816620"/>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261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8972" y="1045028"/>
            <a:ext cx="10080171" cy="3416320"/>
          </a:xfrm>
          <a:prstGeom prst="rect">
            <a:avLst/>
          </a:prstGeom>
        </p:spPr>
        <p:txBody>
          <a:bodyPr wrap="square">
            <a:spAutoFit/>
          </a:bodyPr>
          <a:lstStyle/>
          <a:p>
            <a:pPr marR="1390"/>
            <a:r>
              <a:rPr lang="en-US" sz="2400" dirty="0">
                <a:solidFill>
                  <a:srgbClr val="002060"/>
                </a:solidFill>
                <a:latin typeface="Times New Roman" panose="02020603050405020304" pitchFamily="18" charset="0"/>
                <a:cs typeface="Times New Roman" panose="02020603050405020304" pitchFamily="18" charset="0"/>
              </a:rPr>
              <a:t>Wait list desired courses if that option is available. Departments often use wait lists to determine the need for additional sections or seats, so this is the best way to record your desire to take a specific course.</a:t>
            </a:r>
          </a:p>
          <a:p>
            <a:pPr marR="4550"/>
            <a:r>
              <a:rPr lang="en-US" sz="2400" dirty="0">
                <a:solidFill>
                  <a:srgbClr val="002060"/>
                </a:solidFill>
                <a:latin typeface="Times New Roman" panose="02020603050405020304" pitchFamily="18" charset="0"/>
                <a:cs typeface="Times New Roman" panose="02020603050405020304" pitchFamily="18" charset="0"/>
              </a:rPr>
              <a:t>Assess your position for any courses for which you are wait listed. If your wait list position is higher than 10, you definitely need to have some other</a:t>
            </a:r>
          </a:p>
          <a:p>
            <a:r>
              <a:rPr lang="en-US" sz="2400" dirty="0">
                <a:solidFill>
                  <a:srgbClr val="002060"/>
                </a:solidFill>
                <a:latin typeface="Times New Roman" panose="02020603050405020304" pitchFamily="18" charset="0"/>
                <a:cs typeface="Times New Roman" panose="02020603050405020304" pitchFamily="18" charset="0"/>
              </a:rPr>
              <a:t>options secured as soon as possible.</a:t>
            </a:r>
          </a:p>
          <a:p>
            <a:endParaRPr lang="en-US" sz="2400" dirty="0">
              <a:solidFill>
                <a:srgbClr val="002060"/>
              </a:solidFill>
              <a:latin typeface="Times New Roman" panose="02020603050405020304" pitchFamily="18" charset="0"/>
              <a:cs typeface="Times New Roman" panose="02020603050405020304" pitchFamily="18" charset="0"/>
            </a:endParaRPr>
          </a:p>
          <a:p>
            <a:r>
              <a:rPr lang="en-US" sz="2400" dirty="0">
                <a:solidFill>
                  <a:srgbClr val="002060"/>
                </a:solidFill>
                <a:latin typeface="Times New Roman" panose="02020603050405020304" pitchFamily="18" charset="0"/>
                <a:cs typeface="Times New Roman" panose="02020603050405020304" pitchFamily="18" charset="0"/>
              </a:rPr>
              <a:t>As an undergraduate, you are not finished registering until you have a full-time</a:t>
            </a:r>
          </a:p>
          <a:p>
            <a:r>
              <a:rPr lang="en-US" sz="2400" dirty="0">
                <a:solidFill>
                  <a:srgbClr val="002060"/>
                </a:solidFill>
                <a:latin typeface="Times New Roman" panose="02020603050405020304" pitchFamily="18" charset="0"/>
                <a:cs typeface="Times New Roman" panose="02020603050405020304" pitchFamily="18" charset="0"/>
              </a:rPr>
              <a:t>schedule of at least 12 hours (15 hours preferred).</a:t>
            </a:r>
          </a:p>
        </p:txBody>
      </p:sp>
      <p:sp>
        <p:nvSpPr>
          <p:cNvPr id="3" name="Right Arrow 2">
            <a:hlinkClick r:id="rId2" action="ppaction://hlinksldjump"/>
          </p:cNvPr>
          <p:cNvSpPr/>
          <p:nvPr/>
        </p:nvSpPr>
        <p:spPr>
          <a:xfrm>
            <a:off x="10547285" y="5816620"/>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8001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8450" y="424291"/>
            <a:ext cx="8399721" cy="4093428"/>
          </a:xfrm>
          <a:prstGeom prst="rect">
            <a:avLst/>
          </a:prstGeom>
        </p:spPr>
        <p:txBody>
          <a:bodyPr wrap="square">
            <a:spAutoFit/>
          </a:bodyPr>
          <a:lstStyle/>
          <a:p>
            <a:pPr marR="1550"/>
            <a:r>
              <a:rPr lang="en-US" sz="2400" u="sng" dirty="0">
                <a:solidFill>
                  <a:srgbClr val="002060"/>
                </a:solidFill>
                <a:latin typeface="Times New Roman" panose="02020603050405020304" pitchFamily="18" charset="0"/>
                <a:cs typeface="Times New Roman" panose="02020603050405020304" pitchFamily="18" charset="0"/>
              </a:rPr>
              <a:t>Review Your Schedule</a:t>
            </a:r>
            <a:r>
              <a:rPr lang="en-US" sz="2400" dirty="0">
                <a:solidFill>
                  <a:srgbClr val="002060"/>
                </a:solidFill>
                <a:latin typeface="Times New Roman" panose="02020603050405020304" pitchFamily="18" charset="0"/>
                <a:cs typeface="Times New Roman" panose="02020603050405020304" pitchFamily="18" charset="0"/>
              </a:rPr>
              <a:t>. Double-check your schedule by clicking on the GCSU Printable Schedule on the Registration menu. This will help you ensure that no mistakes were made during the registration process.</a:t>
            </a:r>
          </a:p>
          <a:p>
            <a:endParaRPr lang="en-US" sz="2400" dirty="0">
              <a:solidFill>
                <a:srgbClr val="002060"/>
              </a:solidFill>
              <a:latin typeface="Times New Roman" panose="02020603050405020304" pitchFamily="18" charset="0"/>
              <a:cs typeface="Times New Roman" panose="02020603050405020304" pitchFamily="18" charset="0"/>
            </a:endParaRPr>
          </a:p>
          <a:p>
            <a:pPr marR="5410"/>
            <a:r>
              <a:rPr lang="en-US" sz="2400" u="sng" dirty="0">
                <a:solidFill>
                  <a:srgbClr val="002060"/>
                </a:solidFill>
                <a:latin typeface="Times New Roman" panose="02020603050405020304" pitchFamily="18" charset="0"/>
                <a:cs typeface="Times New Roman" panose="02020603050405020304" pitchFamily="18" charset="0"/>
              </a:rPr>
              <a:t>Review Your DegreeWorks Degree Audit Worksheet</a:t>
            </a:r>
            <a:r>
              <a:rPr lang="en-US" sz="2400" dirty="0">
                <a:solidFill>
                  <a:srgbClr val="002060"/>
                </a:solidFill>
                <a:latin typeface="Times New Roman" panose="02020603050405020304" pitchFamily="18" charset="0"/>
                <a:cs typeface="Times New Roman" panose="02020603050405020304" pitchFamily="18" charset="0"/>
              </a:rPr>
              <a:t>. Make sure that all the courses that you registered for are counting toward your degree in the way you intended. If you have questions after reviewing this information, consult your academic advisor or the Registrar’s Office.</a:t>
            </a:r>
          </a:p>
          <a:p>
            <a:endParaRPr lang="en-US" sz="2000" dirty="0">
              <a:solidFill>
                <a:srgbClr val="00B05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719156" y="4931537"/>
            <a:ext cx="2798307" cy="1469263"/>
          </a:xfrm>
          <a:prstGeom prst="rect">
            <a:avLst/>
          </a:prstGeom>
        </p:spPr>
      </p:pic>
      <p:sp>
        <p:nvSpPr>
          <p:cNvPr id="4" name="Right Arrow 3">
            <a:hlinkClick r:id="rId3" action="ppaction://hlinksldjump"/>
          </p:cNvPr>
          <p:cNvSpPr/>
          <p:nvPr/>
        </p:nvSpPr>
        <p:spPr>
          <a:xfrm>
            <a:off x="10547285" y="5816620"/>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334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4629" y="1724523"/>
            <a:ext cx="7119257" cy="3108543"/>
          </a:xfrm>
          <a:prstGeom prst="rect">
            <a:avLst/>
          </a:prstGeom>
        </p:spPr>
        <p:txBody>
          <a:bodyPr wrap="square">
            <a:spAutoFit/>
          </a:bodyPr>
          <a:lstStyle/>
          <a:p>
            <a:pPr marR="1550"/>
            <a:r>
              <a:rPr lang="en-US" sz="2800" dirty="0">
                <a:solidFill>
                  <a:srgbClr val="00B050"/>
                </a:solidFill>
                <a:latin typeface="Times New Roman" panose="02020603050405020304" pitchFamily="18" charset="0"/>
                <a:cs typeface="Times New Roman" panose="02020603050405020304" pitchFamily="18" charset="0"/>
              </a:rPr>
              <a:t>After Registration</a:t>
            </a:r>
          </a:p>
          <a:p>
            <a:endParaRPr lang="en-US" sz="2800" dirty="0">
              <a:solidFill>
                <a:srgbClr val="00B050"/>
              </a:solidFill>
              <a:latin typeface="Times New Roman" panose="02020603050405020304" pitchFamily="18" charset="0"/>
              <a:cs typeface="Times New Roman" panose="02020603050405020304" pitchFamily="18" charset="0"/>
            </a:endParaRPr>
          </a:p>
          <a:p>
            <a:pPr marR="1550"/>
            <a:r>
              <a:rPr lang="en-US" sz="2800" dirty="0">
                <a:solidFill>
                  <a:srgbClr val="00B050"/>
                </a:solidFill>
                <a:latin typeface="Times New Roman" panose="02020603050405020304" pitchFamily="18" charset="0"/>
                <a:cs typeface="Times New Roman" panose="02020603050405020304" pitchFamily="18" charset="0"/>
              </a:rPr>
              <a:t>After your schedule is finalized, </a:t>
            </a:r>
            <a:r>
              <a:rPr lang="en-US" sz="2800" u="sng" dirty="0">
                <a:solidFill>
                  <a:srgbClr val="00B050"/>
                </a:solidFill>
                <a:latin typeface="Times New Roman" panose="02020603050405020304" pitchFamily="18" charset="0"/>
                <a:cs typeface="Times New Roman" panose="02020603050405020304" pitchFamily="18" charset="0"/>
              </a:rPr>
              <a:t>visit the Student Account Center to pay for your courses</a:t>
            </a:r>
            <a:r>
              <a:rPr lang="en-US" sz="2800" dirty="0">
                <a:solidFill>
                  <a:srgbClr val="00B050"/>
                </a:solidFill>
                <a:latin typeface="Times New Roman" panose="02020603050405020304" pitchFamily="18" charset="0"/>
                <a:cs typeface="Times New Roman" panose="02020603050405020304" pitchFamily="18" charset="0"/>
              </a:rPr>
              <a:t>. You are not officially enrolled in your courses until your account is paid in full. The payment deadlines are posted on the </a:t>
            </a:r>
            <a:r>
              <a:rPr lang="en-US" sz="2800" u="sng" dirty="0">
                <a:solidFill>
                  <a:srgbClr val="00B050"/>
                </a:solidFill>
                <a:latin typeface="Times New Roman" panose="02020603050405020304" pitchFamily="18" charset="0"/>
                <a:cs typeface="Times New Roman" panose="02020603050405020304" pitchFamily="18" charset="0"/>
              </a:rPr>
              <a:t>academic calendar</a:t>
            </a:r>
            <a:r>
              <a:rPr lang="en-US" sz="2800" dirty="0">
                <a:solidFill>
                  <a:srgbClr val="00B05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7023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2700" dirty="0"/>
              <a:t>3.  True or False: When in Unify, you must select the PAWS tile to access registration and </a:t>
            </a:r>
            <a:r>
              <a:rPr lang="en-US" sz="2700" dirty="0" err="1"/>
              <a:t>DegreeWorks</a:t>
            </a:r>
            <a:r>
              <a:rPr lang="en-US" sz="2700" dirty="0"/>
              <a:t>. </a:t>
            </a:r>
            <a:br>
              <a:rPr lang="en-US" sz="2700" dirty="0"/>
            </a:br>
            <a:r>
              <a:rPr lang="en-US" dirty="0"/>
              <a:t> </a:t>
            </a:r>
          </a:p>
        </p:txBody>
      </p:sp>
      <p:sp>
        <p:nvSpPr>
          <p:cNvPr id="3" name="Subtitle 2"/>
          <p:cNvSpPr>
            <a:spLocks noGrp="1"/>
          </p:cNvSpPr>
          <p:nvPr>
            <p:ph type="subTitle" idx="1"/>
          </p:nvPr>
        </p:nvSpPr>
        <p:spPr/>
        <p:txBody>
          <a:bodyPr>
            <a:normAutofit/>
          </a:bodyPr>
          <a:lstStyle/>
          <a:p>
            <a:pPr algn="ctr"/>
            <a:r>
              <a:rPr lang="en-US" sz="3200" dirty="0">
                <a:latin typeface="Times New Roman" panose="02020603050405020304" pitchFamily="18" charset="0"/>
                <a:cs typeface="Times New Roman" panose="02020603050405020304" pitchFamily="18" charset="0"/>
                <a:hlinkClick r:id="rId2" action="ppaction://hlinksldjump"/>
              </a:rPr>
              <a:t>True</a:t>
            </a:r>
            <a:r>
              <a:rPr lang="en-US" sz="3200" dirty="0">
                <a:latin typeface="Times New Roman" panose="02020603050405020304" pitchFamily="18" charset="0"/>
                <a:cs typeface="Times New Roman" panose="02020603050405020304" pitchFamily="18" charset="0"/>
              </a:rPr>
              <a:t> or </a:t>
            </a:r>
            <a:r>
              <a:rPr lang="en-US" sz="3200" dirty="0">
                <a:latin typeface="Times New Roman" panose="02020603050405020304" pitchFamily="18" charset="0"/>
                <a:cs typeface="Times New Roman" panose="02020603050405020304" pitchFamily="18" charset="0"/>
                <a:hlinkClick r:id="rId3" action="ppaction://hlinksldjump"/>
              </a:rPr>
              <a:t>False</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698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Congratulations!!</a:t>
            </a:r>
          </a:p>
        </p:txBody>
      </p:sp>
      <p:sp>
        <p:nvSpPr>
          <p:cNvPr id="3" name="Subtitle 2"/>
          <p:cNvSpPr>
            <a:spLocks noGrp="1"/>
          </p:cNvSpPr>
          <p:nvPr>
            <p:ph type="subTitle" idx="1"/>
          </p:nvPr>
        </p:nvSpPr>
        <p:spPr/>
        <p:txBody>
          <a:bodyPr>
            <a:normAutofit/>
          </a:bodyPr>
          <a:lstStyle/>
          <a:p>
            <a:pPr algn="ctr"/>
            <a:r>
              <a:rPr lang="en-US" sz="3200" dirty="0">
                <a:solidFill>
                  <a:srgbClr val="92D050"/>
                </a:solidFill>
              </a:rPr>
              <a:t>Please continue the Module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2364" y="2258947"/>
            <a:ext cx="1490607" cy="1613544"/>
          </a:xfrm>
          <a:prstGeom prst="rect">
            <a:avLst/>
          </a:prstGeom>
        </p:spPr>
      </p:pic>
      <p:sp>
        <p:nvSpPr>
          <p:cNvPr id="5" name="Right Arrow 4">
            <a:hlinkClick r:id="rId3" action="ppaction://hlinksldjump"/>
          </p:cNvPr>
          <p:cNvSpPr/>
          <p:nvPr/>
        </p:nvSpPr>
        <p:spPr>
          <a:xfrm>
            <a:off x="10547285" y="5816620"/>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155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Sorry ! </a:t>
            </a:r>
          </a:p>
        </p:txBody>
      </p:sp>
      <p:sp>
        <p:nvSpPr>
          <p:cNvPr id="3" name="Subtitle 2"/>
          <p:cNvSpPr>
            <a:spLocks noGrp="1"/>
          </p:cNvSpPr>
          <p:nvPr>
            <p:ph type="subTitle" idx="1"/>
          </p:nvPr>
        </p:nvSpPr>
        <p:spPr/>
        <p:txBody>
          <a:bodyPr>
            <a:normAutofit/>
          </a:bodyPr>
          <a:lstStyle/>
          <a:p>
            <a:pPr algn="ctr"/>
            <a:r>
              <a:rPr lang="en-US" sz="2800" dirty="0">
                <a:solidFill>
                  <a:srgbClr val="92D050"/>
                </a:solidFill>
                <a:hlinkClick r:id="rId2" action="ppaction://hlinksldjump"/>
              </a:rPr>
              <a:t>Try again!</a:t>
            </a:r>
            <a:endParaRPr lang="en-US" sz="2800" dirty="0">
              <a:solidFill>
                <a:srgbClr val="92D05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6589" y="2216746"/>
            <a:ext cx="1637414" cy="1474382"/>
          </a:xfrm>
          <a:prstGeom prst="rect">
            <a:avLst/>
          </a:prstGeom>
        </p:spPr>
      </p:pic>
      <p:sp>
        <p:nvSpPr>
          <p:cNvPr id="5" name="Right Arrow 4">
            <a:hlinkClick r:id="rId2" action="ppaction://hlinksldjump"/>
          </p:cNvPr>
          <p:cNvSpPr/>
          <p:nvPr/>
        </p:nvSpPr>
        <p:spPr>
          <a:xfrm>
            <a:off x="10547285" y="5816620"/>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895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36783" y="2998380"/>
            <a:ext cx="7191376" cy="738664"/>
          </a:xfrm>
          <a:prstGeom prst="rect">
            <a:avLst/>
          </a:prstGeom>
        </p:spPr>
        <p:txBody>
          <a:bodyPr wrap="square">
            <a:spAutoFit/>
          </a:bodyPr>
          <a:lstStyle/>
          <a:p>
            <a:r>
              <a:rPr lang="en-US" sz="2400" dirty="0">
                <a:hlinkClick r:id="rId2"/>
              </a:rPr>
              <a:t>https://www.youtube.com/watch?v=6GPgJbwr_8Q</a:t>
            </a:r>
            <a:endParaRPr lang="en-US" sz="2400" dirty="0"/>
          </a:p>
          <a:p>
            <a:endParaRPr lang="en-US" dirty="0"/>
          </a:p>
        </p:txBody>
      </p:sp>
      <p:sp>
        <p:nvSpPr>
          <p:cNvPr id="2" name="TextBox 1"/>
          <p:cNvSpPr txBox="1"/>
          <p:nvPr/>
        </p:nvSpPr>
        <p:spPr>
          <a:xfrm>
            <a:off x="340243" y="978196"/>
            <a:ext cx="5092228" cy="523220"/>
          </a:xfrm>
          <a:prstGeom prst="rect">
            <a:avLst/>
          </a:prstGeom>
          <a:noFill/>
        </p:spPr>
        <p:txBody>
          <a:bodyPr wrap="none" rtlCol="0">
            <a:spAutoFit/>
          </a:bodyPr>
          <a:lstStyle/>
          <a:p>
            <a:r>
              <a:rPr lang="en-US" sz="2800" dirty="0">
                <a:solidFill>
                  <a:srgbClr val="00B050"/>
                </a:solidFill>
              </a:rPr>
              <a:t>Please watch Registration Tutorial</a:t>
            </a:r>
          </a:p>
        </p:txBody>
      </p:sp>
      <p:pic>
        <p:nvPicPr>
          <p:cNvPr id="4" name="Picture 3"/>
          <p:cNvPicPr>
            <a:picLocks noChangeAspect="1"/>
          </p:cNvPicPr>
          <p:nvPr/>
        </p:nvPicPr>
        <p:blipFill>
          <a:blip r:embed="rId3"/>
          <a:stretch>
            <a:fillRect/>
          </a:stretch>
        </p:blipFill>
        <p:spPr>
          <a:xfrm>
            <a:off x="4323045" y="4459373"/>
            <a:ext cx="2798307" cy="1469263"/>
          </a:xfrm>
          <a:prstGeom prst="rect">
            <a:avLst/>
          </a:prstGeom>
        </p:spPr>
      </p:pic>
      <p:sp>
        <p:nvSpPr>
          <p:cNvPr id="5" name="Right Arrow 4">
            <a:hlinkClick r:id="rId4" action="ppaction://hlinksldjump"/>
          </p:cNvPr>
          <p:cNvSpPr/>
          <p:nvPr/>
        </p:nvSpPr>
        <p:spPr>
          <a:xfrm>
            <a:off x="10547285" y="5816620"/>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890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4997301"/>
            <a:ext cx="3535749" cy="1860699"/>
          </a:xfrm>
          <a:prstGeom prst="rect">
            <a:avLst/>
          </a:prstGeom>
        </p:spPr>
      </p:pic>
      <p:sp>
        <p:nvSpPr>
          <p:cNvPr id="9" name="TextBox 8"/>
          <p:cNvSpPr txBox="1"/>
          <p:nvPr/>
        </p:nvSpPr>
        <p:spPr>
          <a:xfrm>
            <a:off x="6698512" y="2076155"/>
            <a:ext cx="184731" cy="369332"/>
          </a:xfrm>
          <a:prstGeom prst="rect">
            <a:avLst/>
          </a:prstGeom>
          <a:noFill/>
        </p:spPr>
        <p:txBody>
          <a:bodyPr wrap="none" rtlCol="0">
            <a:spAutoFit/>
          </a:bodyPr>
          <a:lstStyle/>
          <a:p>
            <a:endParaRPr lang="en-US" dirty="0"/>
          </a:p>
        </p:txBody>
      </p:sp>
      <p:sp>
        <p:nvSpPr>
          <p:cNvPr id="10" name="Rectangle 9"/>
          <p:cNvSpPr/>
          <p:nvPr/>
        </p:nvSpPr>
        <p:spPr>
          <a:xfrm>
            <a:off x="255181" y="156470"/>
            <a:ext cx="11697530" cy="156940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ounded Rectangle 1"/>
          <p:cNvSpPr/>
          <p:nvPr/>
        </p:nvSpPr>
        <p:spPr>
          <a:xfrm>
            <a:off x="2231251" y="24256"/>
            <a:ext cx="7745390" cy="219071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Unify</a:t>
            </a:r>
            <a:endParaRPr lang="en-US" dirty="0"/>
          </a:p>
        </p:txBody>
      </p:sp>
      <p:sp>
        <p:nvSpPr>
          <p:cNvPr id="4" name="Rounded Rectangle 3"/>
          <p:cNvSpPr/>
          <p:nvPr/>
        </p:nvSpPr>
        <p:spPr>
          <a:xfrm>
            <a:off x="3443364" y="3168502"/>
            <a:ext cx="4828768" cy="1828799"/>
          </a:xfrm>
          <a:prstGeom prst="roundRect">
            <a:avLst/>
          </a:pr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rPr>
              <a:t>Submit your initial password</a:t>
            </a:r>
          </a:p>
        </p:txBody>
      </p:sp>
      <p:sp>
        <p:nvSpPr>
          <p:cNvPr id="7" name="Right Arrow 6">
            <a:hlinkClick r:id="rId3" action="ppaction://hlinksldjump"/>
          </p:cNvPr>
          <p:cNvSpPr/>
          <p:nvPr/>
        </p:nvSpPr>
        <p:spPr>
          <a:xfrm>
            <a:off x="10221238" y="5837129"/>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799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4286"/>
            <a:ext cx="7120767" cy="707886"/>
          </a:xfrm>
          <a:prstGeom prst="rect">
            <a:avLst/>
          </a:prstGeom>
        </p:spPr>
        <p:txBody>
          <a:bodyPr wrap="square">
            <a:spAutoFit/>
          </a:bodyPr>
          <a:lstStyle/>
          <a:p>
            <a:r>
              <a:rPr lang="en-US" sz="4000" dirty="0">
                <a:solidFill>
                  <a:srgbClr val="1F497C"/>
                </a:solidFill>
                <a:latin typeface="Garamond" panose="02020404030301010803" pitchFamily="18" charset="0"/>
              </a:rPr>
              <a:t>Contact Information</a:t>
            </a:r>
            <a:endParaRPr lang="en-US" sz="4000" dirty="0"/>
          </a:p>
        </p:txBody>
      </p:sp>
      <p:sp>
        <p:nvSpPr>
          <p:cNvPr id="3" name="Rectangle 2"/>
          <p:cNvSpPr/>
          <p:nvPr/>
        </p:nvSpPr>
        <p:spPr>
          <a:xfrm>
            <a:off x="239486" y="1741714"/>
            <a:ext cx="8948057" cy="3539430"/>
          </a:xfrm>
          <a:prstGeom prst="rect">
            <a:avLst/>
          </a:prstGeom>
        </p:spPr>
        <p:txBody>
          <a:bodyPr wrap="square">
            <a:spAutoFit/>
          </a:bodyPr>
          <a:lstStyle/>
          <a:p>
            <a:r>
              <a:rPr lang="en-US" sz="3200" dirty="0">
                <a:solidFill>
                  <a:srgbClr val="002060"/>
                </a:solidFill>
                <a:latin typeface="HelveticaNeue-Light"/>
              </a:rPr>
              <a:t>Registrar's Office</a:t>
            </a:r>
          </a:p>
          <a:p>
            <a:r>
              <a:rPr lang="en-US" sz="3200" dirty="0">
                <a:solidFill>
                  <a:srgbClr val="002060"/>
                </a:solidFill>
                <a:latin typeface="HelveticaNeue-Light"/>
              </a:rPr>
              <a:t>Georgia College</a:t>
            </a:r>
          </a:p>
          <a:p>
            <a:r>
              <a:rPr lang="en-US" sz="3200" dirty="0">
                <a:solidFill>
                  <a:srgbClr val="002060"/>
                </a:solidFill>
                <a:latin typeface="HelveticaNeue-Light"/>
              </a:rPr>
              <a:t>Parks Hall 107, Campus Box 069</a:t>
            </a:r>
          </a:p>
          <a:p>
            <a:r>
              <a:rPr lang="en-US" sz="3200" dirty="0">
                <a:solidFill>
                  <a:srgbClr val="002060"/>
                </a:solidFill>
                <a:latin typeface="HelveticaNeue-Light"/>
              </a:rPr>
              <a:t>Milledgeville, GA 31061</a:t>
            </a:r>
          </a:p>
          <a:p>
            <a:r>
              <a:rPr lang="en-US" sz="3200" dirty="0">
                <a:solidFill>
                  <a:srgbClr val="002060"/>
                </a:solidFill>
                <a:latin typeface="HelveticaNeue-Light"/>
              </a:rPr>
              <a:t>Office: 478-445-6286</a:t>
            </a:r>
          </a:p>
          <a:p>
            <a:r>
              <a:rPr lang="en-US" sz="3200" dirty="0">
                <a:solidFill>
                  <a:srgbClr val="002060"/>
                </a:solidFill>
                <a:latin typeface="HelveticaNeue-Light"/>
              </a:rPr>
              <a:t>Fax: 478-445-1914</a:t>
            </a:r>
          </a:p>
          <a:p>
            <a:r>
              <a:rPr lang="en-US" sz="3200" dirty="0">
                <a:solidFill>
                  <a:srgbClr val="002060"/>
                </a:solidFill>
                <a:latin typeface="HelveticaNeue-Light"/>
              </a:rPr>
              <a:t>Email: registrar@gcsu.edu</a:t>
            </a:r>
            <a:endParaRPr lang="en-US" sz="3200" dirty="0">
              <a:solidFill>
                <a:srgbClr val="002060"/>
              </a:solidFill>
            </a:endParaRPr>
          </a:p>
        </p:txBody>
      </p:sp>
      <p:sp>
        <p:nvSpPr>
          <p:cNvPr id="4" name="Right Arrow 3">
            <a:hlinkClick r:id="rId2" action="ppaction://hlinksldjump"/>
          </p:cNvPr>
          <p:cNvSpPr/>
          <p:nvPr/>
        </p:nvSpPr>
        <p:spPr>
          <a:xfrm>
            <a:off x="10547285" y="5816620"/>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086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4039" y="2056191"/>
            <a:ext cx="5133218" cy="1013580"/>
          </a:xfrm>
        </p:spPr>
        <p:txBody>
          <a:bodyPr/>
          <a:lstStyle/>
          <a:p>
            <a:r>
              <a:rPr lang="en-US" dirty="0"/>
              <a:t>LIVETEXT </a:t>
            </a:r>
          </a:p>
        </p:txBody>
      </p:sp>
      <p:sp>
        <p:nvSpPr>
          <p:cNvPr id="3" name="Subtitle 2"/>
          <p:cNvSpPr>
            <a:spLocks noGrp="1"/>
          </p:cNvSpPr>
          <p:nvPr>
            <p:ph type="subTitle" idx="1"/>
          </p:nvPr>
        </p:nvSpPr>
        <p:spPr>
          <a:xfrm>
            <a:off x="1507067" y="3701143"/>
            <a:ext cx="7766936" cy="1807028"/>
          </a:xfrm>
        </p:spPr>
        <p:txBody>
          <a:bodyPr/>
          <a:lstStyle/>
          <a:p>
            <a:endParaRPr lang="en-US" dirty="0"/>
          </a:p>
        </p:txBody>
      </p:sp>
      <p:pic>
        <p:nvPicPr>
          <p:cNvPr id="4" name="Picture 3"/>
          <p:cNvPicPr>
            <a:picLocks noChangeAspect="1"/>
          </p:cNvPicPr>
          <p:nvPr/>
        </p:nvPicPr>
        <p:blipFill>
          <a:blip r:embed="rId2"/>
          <a:stretch>
            <a:fillRect/>
          </a:stretch>
        </p:blipFill>
        <p:spPr>
          <a:xfrm>
            <a:off x="3679882" y="3870025"/>
            <a:ext cx="2798307" cy="1469263"/>
          </a:xfrm>
          <a:prstGeom prst="rect">
            <a:avLst/>
          </a:prstGeom>
        </p:spPr>
      </p:pic>
      <p:sp>
        <p:nvSpPr>
          <p:cNvPr id="5" name="Right Arrow 4">
            <a:hlinkClick r:id="rId3" action="ppaction://hlinksldjump"/>
          </p:cNvPr>
          <p:cNvSpPr/>
          <p:nvPr/>
        </p:nvSpPr>
        <p:spPr>
          <a:xfrm>
            <a:off x="10547285" y="5816620"/>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143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LiveText?</a:t>
            </a:r>
          </a:p>
        </p:txBody>
      </p:sp>
      <p:sp>
        <p:nvSpPr>
          <p:cNvPr id="3" name="Content Placeholder 2"/>
          <p:cNvSpPr>
            <a:spLocks noGrp="1"/>
          </p:cNvSpPr>
          <p:nvPr>
            <p:ph idx="1"/>
          </p:nvPr>
        </p:nvSpPr>
        <p:spPr>
          <a:xfrm>
            <a:off x="679754" y="2182360"/>
            <a:ext cx="8596668" cy="3880773"/>
          </a:xfrm>
        </p:spPr>
        <p:txBody>
          <a:bodyPr>
            <a:normAutofit/>
          </a:bodyPr>
          <a:lstStyle/>
          <a:p>
            <a:r>
              <a:rPr lang="en-US" sz="2000" dirty="0"/>
              <a:t>LiveText is an online program that is </a:t>
            </a:r>
          </a:p>
          <a:p>
            <a:pPr lvl="1"/>
            <a:r>
              <a:rPr lang="en-US" sz="2000" dirty="0"/>
              <a:t>Course management</a:t>
            </a:r>
          </a:p>
          <a:p>
            <a:pPr lvl="1"/>
            <a:r>
              <a:rPr lang="en-US" sz="2000" dirty="0"/>
              <a:t>Portfolio building and management</a:t>
            </a:r>
          </a:p>
          <a:p>
            <a:pPr lvl="1"/>
            <a:r>
              <a:rPr lang="en-US" sz="2000" dirty="0"/>
              <a:t>Projects, lesson plans, resources</a:t>
            </a:r>
          </a:p>
          <a:p>
            <a:pPr lvl="1"/>
            <a:r>
              <a:rPr lang="en-US" sz="2000" dirty="0"/>
              <a:t>Central repository for all of your work</a:t>
            </a:r>
          </a:p>
          <a:p>
            <a:pPr lvl="1"/>
            <a:r>
              <a:rPr lang="en-US" sz="2000" dirty="0"/>
              <a:t>Standards-based</a:t>
            </a:r>
          </a:p>
          <a:p>
            <a:pPr lvl="1"/>
            <a:r>
              <a:rPr lang="en-US" sz="2000" dirty="0"/>
              <a:t>Collaborative</a:t>
            </a:r>
          </a:p>
          <a:p>
            <a:pPr lvl="1"/>
            <a:r>
              <a:rPr lang="en-US" sz="2000" dirty="0"/>
              <a:t>Capability to upload video</a:t>
            </a:r>
          </a:p>
          <a:p>
            <a:pPr lvl="1"/>
            <a:r>
              <a:rPr lang="en-US" sz="2000" dirty="0"/>
              <a:t>Used by everyone enrolled in the JHL College of Education</a:t>
            </a:r>
          </a:p>
          <a:p>
            <a:pPr lvl="1"/>
            <a:endParaRPr lang="en-US" sz="2000" dirty="0"/>
          </a:p>
        </p:txBody>
      </p:sp>
      <p:sp>
        <p:nvSpPr>
          <p:cNvPr id="4" name="Right Arrow 3">
            <a:hlinkClick r:id="rId2" action="ppaction://hlinksldjump"/>
          </p:cNvPr>
          <p:cNvSpPr/>
          <p:nvPr/>
        </p:nvSpPr>
        <p:spPr>
          <a:xfrm>
            <a:off x="10547285" y="5816620"/>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171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get to </a:t>
            </a:r>
            <a:r>
              <a:rPr lang="en-US" dirty="0" err="1"/>
              <a:t>LiveText</a:t>
            </a:r>
            <a:r>
              <a:rPr lang="en-US" dirty="0"/>
              <a:t>?</a:t>
            </a:r>
          </a:p>
        </p:txBody>
      </p:sp>
      <p:sp>
        <p:nvSpPr>
          <p:cNvPr id="3" name="Content Placeholder 2"/>
          <p:cNvSpPr>
            <a:spLocks noGrp="1"/>
          </p:cNvSpPr>
          <p:nvPr>
            <p:ph idx="1"/>
          </p:nvPr>
        </p:nvSpPr>
        <p:spPr/>
        <p:txBody>
          <a:bodyPr>
            <a:noAutofit/>
          </a:bodyPr>
          <a:lstStyle/>
          <a:p>
            <a:r>
              <a:rPr lang="en-US" sz="2000" dirty="0"/>
              <a:t>Go to the website </a:t>
            </a:r>
            <a:r>
              <a:rPr lang="en-US" sz="2000" dirty="0">
                <a:hlinkClick r:id="rId2"/>
              </a:rPr>
              <a:t>www.livetext.com</a:t>
            </a:r>
            <a:endParaRPr lang="en-US" sz="2000" dirty="0"/>
          </a:p>
          <a:p>
            <a:r>
              <a:rPr lang="en-US" sz="2000" dirty="0"/>
              <a:t>Click “Register”</a:t>
            </a:r>
          </a:p>
          <a:p>
            <a:r>
              <a:rPr lang="en-US" sz="2000" dirty="0"/>
              <a:t>On the next screen, click Purchase under Purchase Membership.</a:t>
            </a:r>
          </a:p>
          <a:p>
            <a:r>
              <a:rPr lang="en-US" sz="2000" dirty="0"/>
              <a:t>Fill in the required information as follow:	</a:t>
            </a:r>
          </a:p>
          <a:p>
            <a:pPr lvl="1"/>
            <a:r>
              <a:rPr lang="en-US" sz="2000" dirty="0"/>
              <a:t>Step 1: Enter Your Personal Information</a:t>
            </a:r>
          </a:p>
          <a:p>
            <a:pPr lvl="2"/>
            <a:r>
              <a:rPr lang="en-US" sz="2000" dirty="0"/>
              <a:t>Be sure to use  your GC email address for your school email address.</a:t>
            </a:r>
          </a:p>
          <a:p>
            <a:pPr lvl="2"/>
            <a:r>
              <a:rPr lang="en-US" sz="2000" dirty="0"/>
              <a:t>Be sure to choose Georgia College as your institution.</a:t>
            </a:r>
          </a:p>
          <a:p>
            <a:pPr lvl="2"/>
            <a:r>
              <a:rPr lang="en-US" sz="2000" dirty="0"/>
              <a:t>Be sure to use your GCID number where for student ID. This not a option</a:t>
            </a:r>
          </a:p>
        </p:txBody>
      </p:sp>
      <p:sp>
        <p:nvSpPr>
          <p:cNvPr id="4" name="Right Arrow 3">
            <a:hlinkClick r:id="rId3" action="ppaction://hlinksldjump"/>
          </p:cNvPr>
          <p:cNvSpPr/>
          <p:nvPr/>
        </p:nvSpPr>
        <p:spPr>
          <a:xfrm>
            <a:off x="10547285" y="5816620"/>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97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get a LIVETEXT Account</a:t>
            </a:r>
          </a:p>
        </p:txBody>
      </p:sp>
      <p:sp>
        <p:nvSpPr>
          <p:cNvPr id="3" name="Content Placeholder 2"/>
          <p:cNvSpPr>
            <a:spLocks noGrp="1"/>
          </p:cNvSpPr>
          <p:nvPr>
            <p:ph idx="1"/>
          </p:nvPr>
        </p:nvSpPr>
        <p:spPr>
          <a:xfrm>
            <a:off x="1090991" y="2198914"/>
            <a:ext cx="8596668" cy="3559419"/>
          </a:xfrm>
        </p:spPr>
        <p:txBody>
          <a:bodyPr>
            <a:normAutofit fontScale="25000" lnSpcReduction="20000"/>
          </a:bodyPr>
          <a:lstStyle/>
          <a:p>
            <a:r>
              <a:rPr lang="en-US" sz="8000" dirty="0"/>
              <a:t>Step 2 Create Your LIVETEXT Account</a:t>
            </a:r>
          </a:p>
          <a:p>
            <a:pPr marL="0" indent="0">
              <a:buNone/>
            </a:pPr>
            <a:r>
              <a:rPr lang="en-US" sz="8000" dirty="0"/>
              <a:t>		Choose a username (firstname.lastname is always easy to 				remember)</a:t>
            </a:r>
          </a:p>
          <a:p>
            <a:pPr marL="0" indent="0">
              <a:buNone/>
            </a:pPr>
            <a:r>
              <a:rPr lang="en-US" sz="8000" dirty="0"/>
              <a:t>		Use any password of your choosing. </a:t>
            </a:r>
          </a:p>
          <a:p>
            <a:pPr marL="0" indent="0">
              <a:buNone/>
            </a:pPr>
            <a:endParaRPr lang="en-US" sz="8000" dirty="0"/>
          </a:p>
          <a:p>
            <a:pPr marL="0" indent="0">
              <a:buNone/>
            </a:pPr>
            <a:r>
              <a:rPr lang="en-US" sz="8000" dirty="0"/>
              <a:t>   	Step 3 Select Your Student Membership</a:t>
            </a:r>
          </a:p>
          <a:p>
            <a:pPr marL="0" indent="0">
              <a:buNone/>
            </a:pPr>
            <a:r>
              <a:rPr lang="en-US" sz="8000" dirty="0"/>
              <a:t>		Choose the package (LiveText Student Membership Field 				Experience Edition - $133.00</a:t>
            </a:r>
          </a:p>
          <a:p>
            <a:pPr marL="0" indent="0">
              <a:buNone/>
            </a:pPr>
            <a:r>
              <a:rPr lang="en-US" sz="8000" dirty="0"/>
              <a:t>		Non-Field Experience Edition -$115.00</a:t>
            </a:r>
          </a:p>
          <a:p>
            <a:pPr marL="0" indent="0">
              <a:buNone/>
            </a:pPr>
            <a:endParaRPr lang="en-US" sz="8000" dirty="0"/>
          </a:p>
          <a:p>
            <a:pPr marL="0" indent="0">
              <a:buNone/>
            </a:pPr>
            <a:endParaRPr lang="en-US" dirty="0"/>
          </a:p>
          <a:p>
            <a:pPr marL="0" indent="0">
              <a:buNone/>
            </a:pPr>
            <a:r>
              <a:rPr lang="en-US" dirty="0"/>
              <a:t>	</a:t>
            </a:r>
          </a:p>
        </p:txBody>
      </p:sp>
      <p:sp>
        <p:nvSpPr>
          <p:cNvPr id="4" name="Right Arrow 3">
            <a:hlinkClick r:id="rId2" action="ppaction://hlinksldjump"/>
          </p:cNvPr>
          <p:cNvSpPr/>
          <p:nvPr/>
        </p:nvSpPr>
        <p:spPr>
          <a:xfrm>
            <a:off x="10547285" y="5816620"/>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897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I do with it when I  get it?</a:t>
            </a:r>
          </a:p>
        </p:txBody>
      </p:sp>
      <p:sp>
        <p:nvSpPr>
          <p:cNvPr id="3" name="Content Placeholder 2"/>
          <p:cNvSpPr>
            <a:spLocks noGrp="1"/>
          </p:cNvSpPr>
          <p:nvPr>
            <p:ph idx="1"/>
          </p:nvPr>
        </p:nvSpPr>
        <p:spPr/>
        <p:txBody>
          <a:bodyPr/>
          <a:lstStyle/>
          <a:p>
            <a:pPr marL="0" indent="0">
              <a:buNone/>
            </a:pPr>
            <a:r>
              <a:rPr lang="en-US" dirty="0"/>
              <a:t> </a:t>
            </a:r>
            <a:r>
              <a:rPr lang="en-US" sz="2400" dirty="0"/>
              <a:t>Your professors will require you to use </a:t>
            </a:r>
            <a:r>
              <a:rPr lang="en-US" sz="2400" dirty="0" err="1"/>
              <a:t>LIveText</a:t>
            </a:r>
            <a:r>
              <a:rPr lang="en-US" sz="2400" dirty="0"/>
              <a:t> in different ways. You receive further information and instructions as you begin your courses each semester. It is important to note that you will need to use the browser </a:t>
            </a:r>
            <a:r>
              <a:rPr lang="en-US" sz="2400" dirty="0" err="1"/>
              <a:t>FireFox</a:t>
            </a:r>
            <a:r>
              <a:rPr lang="en-US" sz="2400" dirty="0"/>
              <a:t> to most optimally run LiveText. This is available as a free download a </a:t>
            </a:r>
            <a:r>
              <a:rPr lang="en-US" sz="2400" dirty="0">
                <a:hlinkClick r:id="rId2"/>
              </a:rPr>
              <a:t>http://www.mozilla.com/en-US/firefox.html</a:t>
            </a:r>
            <a:r>
              <a:rPr lang="en-US" sz="2400" dirty="0"/>
              <a:t>. While LiveText will run using other browsers, you will most likely encounter problem if not using </a:t>
            </a:r>
            <a:r>
              <a:rPr lang="en-US" sz="2400" dirty="0" err="1"/>
              <a:t>FireFox</a:t>
            </a:r>
            <a:r>
              <a:rPr lang="en-US" sz="2400" dirty="0"/>
              <a:t>.</a:t>
            </a:r>
          </a:p>
        </p:txBody>
      </p:sp>
      <p:sp>
        <p:nvSpPr>
          <p:cNvPr id="4" name="Right Arrow 3">
            <a:hlinkClick r:id="rId3" action="ppaction://hlinksldjump"/>
          </p:cNvPr>
          <p:cNvSpPr/>
          <p:nvPr/>
        </p:nvSpPr>
        <p:spPr>
          <a:xfrm>
            <a:off x="10547285" y="5816620"/>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944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can I get help if I am having trouble either registering or using LiveText?</a:t>
            </a:r>
          </a:p>
        </p:txBody>
      </p:sp>
      <p:sp>
        <p:nvSpPr>
          <p:cNvPr id="3" name="Content Placeholder 2"/>
          <p:cNvSpPr>
            <a:spLocks noGrp="1"/>
          </p:cNvSpPr>
          <p:nvPr>
            <p:ph idx="1"/>
          </p:nvPr>
        </p:nvSpPr>
        <p:spPr/>
        <p:txBody>
          <a:bodyPr>
            <a:normAutofit/>
          </a:bodyPr>
          <a:lstStyle/>
          <a:p>
            <a:r>
              <a:rPr lang="en-US" sz="2400" dirty="0"/>
              <a:t>LiveText has wonderful online and in-person( via phone) technical support. They can help your through any question or problem. Also, the LiveText coordinator Ruby Griffin  here in the College of Education is readily  available to assist as well.</a:t>
            </a:r>
          </a:p>
          <a:p>
            <a:endParaRPr lang="en-US" sz="2400" dirty="0"/>
          </a:p>
          <a:p>
            <a:r>
              <a:rPr lang="en-US" sz="2400" dirty="0"/>
              <a:t>Mrs. Ruby Griffin, </a:t>
            </a:r>
            <a:r>
              <a:rPr lang="en-US" sz="2400" dirty="0">
                <a:hlinkClick r:id="rId2"/>
              </a:rPr>
              <a:t>ruby.griffin@gcsu.edu</a:t>
            </a:r>
            <a:r>
              <a:rPr lang="en-US" sz="2400" dirty="0"/>
              <a:t>, 478 445-7368</a:t>
            </a:r>
          </a:p>
          <a:p>
            <a:endParaRPr lang="en-US" sz="2400" dirty="0"/>
          </a:p>
        </p:txBody>
      </p:sp>
      <p:sp>
        <p:nvSpPr>
          <p:cNvPr id="4" name="Right Arrow 3">
            <a:hlinkClick r:id="rId3" action="ppaction://hlinksldjump"/>
          </p:cNvPr>
          <p:cNvSpPr/>
          <p:nvPr/>
        </p:nvSpPr>
        <p:spPr>
          <a:xfrm>
            <a:off x="10547285" y="5816620"/>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4126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6" y="2198914"/>
            <a:ext cx="7789333" cy="1493736"/>
          </a:xfrm>
        </p:spPr>
        <p:txBody>
          <a:bodyPr/>
          <a:lstStyle/>
          <a:p>
            <a:r>
              <a:rPr lang="en-US" dirty="0"/>
              <a:t/>
            </a:r>
            <a:br>
              <a:rPr lang="en-US" dirty="0"/>
            </a:br>
            <a:r>
              <a:rPr lang="en-US" dirty="0"/>
              <a:t>Georgia View</a:t>
            </a:r>
          </a:p>
        </p:txBody>
      </p:sp>
      <p:sp>
        <p:nvSpPr>
          <p:cNvPr id="3" name="Subtitle 2"/>
          <p:cNvSpPr>
            <a:spLocks noGrp="1"/>
          </p:cNvSpPr>
          <p:nvPr>
            <p:ph type="subTitle" idx="1"/>
          </p:nvPr>
        </p:nvSpPr>
        <p:spPr>
          <a:xfrm>
            <a:off x="1676400" y="3864650"/>
            <a:ext cx="8098971" cy="2013635"/>
          </a:xfrm>
        </p:spPr>
        <p:txBody>
          <a:bodyPr>
            <a:normAutofit/>
          </a:bodyPr>
          <a:lstStyle/>
          <a:p>
            <a:r>
              <a:rPr lang="en-US" sz="3200" b="1" dirty="0"/>
              <a:t>Getting Started with </a:t>
            </a:r>
            <a:r>
              <a:rPr lang="en-US" sz="3200" b="1" dirty="0" err="1"/>
              <a:t>GeorgiaVIEW</a:t>
            </a:r>
            <a:endParaRPr lang="en-US" sz="3200" dirty="0"/>
          </a:p>
        </p:txBody>
      </p:sp>
      <p:sp>
        <p:nvSpPr>
          <p:cNvPr id="5" name="Right Arrow 4">
            <a:hlinkClick r:id="rId2" action="ppaction://hlinksldjump"/>
          </p:cNvPr>
          <p:cNvSpPr/>
          <p:nvPr/>
        </p:nvSpPr>
        <p:spPr>
          <a:xfrm>
            <a:off x="10547285" y="5816620"/>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09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26572"/>
            <a:ext cx="11930743" cy="7109639"/>
          </a:xfrm>
          <a:prstGeom prst="rect">
            <a:avLst/>
          </a:prstGeom>
        </p:spPr>
        <p:txBody>
          <a:bodyPr wrap="square">
            <a:spAutoFit/>
          </a:bodyPr>
          <a:lstStyle/>
          <a:p>
            <a:endParaRPr lang="en-US" sz="2400" b="1" dirty="0">
              <a:latin typeface="Times New Roman" panose="02020603050405020304" pitchFamily="18" charset="0"/>
            </a:endParaRPr>
          </a:p>
          <a:p>
            <a:r>
              <a:rPr lang="en-US" sz="2400" dirty="0">
                <a:latin typeface="Times New Roman" panose="02020603050405020304" pitchFamily="18" charset="0"/>
              </a:rPr>
              <a:t>Step 1: Access </a:t>
            </a:r>
            <a:r>
              <a:rPr lang="en-US" sz="2400" u="sng" dirty="0">
                <a:solidFill>
                  <a:srgbClr val="0000FF"/>
                </a:solidFill>
                <a:latin typeface="Times New Roman" panose="02020603050405020304" pitchFamily="18" charset="0"/>
                <a:hlinkClick r:id="rId2"/>
              </a:rPr>
              <a:t>http://unify.gcsu.edu</a:t>
            </a:r>
          </a:p>
          <a:p>
            <a:endParaRPr lang="en-US" sz="2400" dirty="0">
              <a:solidFill>
                <a:srgbClr val="0000FF"/>
              </a:solidFill>
              <a:latin typeface="Times New Roman" panose="02020603050405020304" pitchFamily="18" charset="0"/>
              <a:hlinkClick r:id="rId2"/>
            </a:endParaRPr>
          </a:p>
          <a:p>
            <a:r>
              <a:rPr lang="en-US" sz="2400" dirty="0">
                <a:latin typeface="Times New Roman" panose="02020603050405020304" pitchFamily="18" charset="0"/>
              </a:rPr>
              <a:t>Log into Unify using your GC email and Unify password.</a:t>
            </a:r>
            <a:endParaRPr lang="en-US" sz="2400" dirty="0">
              <a:solidFill>
                <a:srgbClr val="000000"/>
              </a:solidFill>
              <a:latin typeface="Times New Roman" panose="02020603050405020304" pitchFamily="18" charset="0"/>
            </a:endParaRPr>
          </a:p>
          <a:p>
            <a:endParaRPr lang="en-US" sz="2400" dirty="0">
              <a:latin typeface="Times New Roman" panose="02020603050405020304" pitchFamily="18" charset="0"/>
            </a:endParaRPr>
          </a:p>
          <a:p>
            <a:r>
              <a:rPr lang="en-US" sz="2400" dirty="0">
                <a:latin typeface="Times New Roman" panose="02020603050405020304" pitchFamily="18" charset="0"/>
              </a:rPr>
              <a:t>If you don’t have a Unify password</a:t>
            </a:r>
          </a:p>
          <a:p>
            <a:endParaRPr lang="en-US" sz="2400" dirty="0">
              <a:solidFill>
                <a:srgbClr val="000000"/>
              </a:solidFill>
              <a:latin typeface="Times New Roman" panose="02020603050405020304" pitchFamily="18" charset="0"/>
            </a:endParaRPr>
          </a:p>
          <a:p>
            <a:pPr marL="800100" marR="1270" lvl="1" indent="-342900">
              <a:buFont typeface="Courier New" panose="02070309020205020404" pitchFamily="49" charset="0"/>
              <a:buChar char="o"/>
            </a:pPr>
            <a:r>
              <a:rPr lang="en-US" sz="2400" dirty="0">
                <a:latin typeface="Times New Roman" panose="02020603050405020304" pitchFamily="18" charset="0"/>
              </a:rPr>
              <a:t>Click on the “Forgot My Password” link on left side of the Unify page, or, click the </a:t>
            </a:r>
            <a:r>
              <a:rPr lang="en-US" sz="2400" dirty="0" err="1">
                <a:latin typeface="Times New Roman" panose="02020603050405020304" pitchFamily="18" charset="0"/>
              </a:rPr>
              <a:t>MyPassword</a:t>
            </a:r>
            <a:r>
              <a:rPr lang="en-US" sz="2400" dirty="0">
                <a:latin typeface="Times New Roman" panose="02020603050405020304" pitchFamily="18" charset="0"/>
              </a:rPr>
              <a:t> tab in the upper right corner of the page.</a:t>
            </a:r>
          </a:p>
          <a:p>
            <a:pPr marR="1270" lvl="1"/>
            <a:endParaRPr lang="en-US" sz="2400" dirty="0">
              <a:latin typeface="Times New Roman" panose="02020603050405020304" pitchFamily="18" charset="0"/>
            </a:endParaRPr>
          </a:p>
          <a:p>
            <a:pPr marL="800100" lvl="1" indent="-342900">
              <a:buFont typeface="Courier New" panose="02070309020205020404" pitchFamily="49" charset="0"/>
              <a:buChar char="o"/>
            </a:pPr>
            <a:r>
              <a:rPr lang="en-US" sz="2400" dirty="0">
                <a:latin typeface="Times New Roman" panose="02020603050405020304" pitchFamily="18" charset="0"/>
              </a:rPr>
              <a:t>Click the “Set Initial Password” button on the left side of the screen</a:t>
            </a:r>
          </a:p>
          <a:p>
            <a:pPr lvl="1"/>
            <a:endParaRPr lang="en-US" sz="2400" dirty="0">
              <a:latin typeface="Times New Roman" panose="02020603050405020304" pitchFamily="18" charset="0"/>
            </a:endParaRPr>
          </a:p>
          <a:p>
            <a:pPr marL="800100" marR="3080" lvl="1" indent="-342900">
              <a:buFont typeface="Courier New" panose="02070309020205020404" pitchFamily="49" charset="0"/>
              <a:buChar char="o"/>
            </a:pPr>
            <a:r>
              <a:rPr lang="en-US" sz="2400" dirty="0">
                <a:latin typeface="Times New Roman" panose="02020603050405020304" pitchFamily="18" charset="0"/>
              </a:rPr>
              <a:t>Complete the form and submit your password request. If you have any problems creating /changing the Unify password, please contact SERVE at</a:t>
            </a:r>
          </a:p>
          <a:p>
            <a:pPr marR="3080" lvl="1"/>
            <a:r>
              <a:rPr lang="en-US" sz="2400" dirty="0">
                <a:latin typeface="Times New Roman" panose="02020603050405020304" pitchFamily="18" charset="0"/>
              </a:rPr>
              <a:t>      </a:t>
            </a:r>
            <a:r>
              <a:rPr lang="en-US" sz="2400" u="sng" dirty="0">
                <a:solidFill>
                  <a:srgbClr val="FF0000"/>
                </a:solidFill>
                <a:latin typeface="Times New Roman" panose="02020603050405020304" pitchFamily="18" charset="0"/>
                <a:hlinkClick r:id="rId3"/>
              </a:rPr>
              <a:t>serve@gcsu.edu </a:t>
            </a:r>
            <a:r>
              <a:rPr lang="en-US" sz="2400" dirty="0">
                <a:solidFill>
                  <a:srgbClr val="FF0000"/>
                </a:solidFill>
                <a:latin typeface="Times New Roman" panose="02020603050405020304" pitchFamily="18" charset="0"/>
                <a:hlinkClick r:id="rId3"/>
              </a:rPr>
              <a:t>or 478-445-737</a:t>
            </a:r>
            <a:r>
              <a:rPr lang="en-US" sz="2400" dirty="0">
                <a:solidFill>
                  <a:srgbClr val="002060"/>
                </a:solidFill>
                <a:latin typeface="Times New Roman" panose="02020603050405020304" pitchFamily="18" charset="0"/>
                <a:hlinkClick r:id="rId3"/>
              </a:rPr>
              <a:t>8</a:t>
            </a:r>
          </a:p>
          <a:p>
            <a:pPr marR="3080" lvl="1"/>
            <a:endParaRPr lang="en-US" sz="2400" dirty="0">
              <a:solidFill>
                <a:srgbClr val="002060"/>
              </a:solidFill>
              <a:latin typeface="Times New Roman" panose="02020603050405020304" pitchFamily="18" charset="0"/>
              <a:hlinkClick r:id="rId3"/>
            </a:endParaRPr>
          </a:p>
          <a:p>
            <a:pPr marL="800100" marR="1680" lvl="1" indent="-342900">
              <a:buFont typeface="Courier New" panose="02070309020205020404" pitchFamily="49" charset="0"/>
              <a:buChar char="o"/>
            </a:pPr>
            <a:r>
              <a:rPr lang="en-US" sz="2400" dirty="0">
                <a:latin typeface="Times New Roman" panose="02020603050405020304" pitchFamily="18" charset="0"/>
              </a:rPr>
              <a:t>Note: If you have not completed your security questions for your account, you will be able to do that after you submit the password and it is accepted. Click “enroll“</a:t>
            </a:r>
          </a:p>
          <a:p>
            <a:pPr marR="1680"/>
            <a:endParaRPr lang="en-US" sz="2400" dirty="0">
              <a:latin typeface="Times New Roman" panose="02020603050405020304" pitchFamily="18" charset="0"/>
            </a:endParaRPr>
          </a:p>
        </p:txBody>
      </p:sp>
      <p:sp>
        <p:nvSpPr>
          <p:cNvPr id="4" name="Right Arrow 3">
            <a:hlinkClick r:id="rId4" action="ppaction://hlinksldjump"/>
          </p:cNvPr>
          <p:cNvSpPr/>
          <p:nvPr/>
        </p:nvSpPr>
        <p:spPr>
          <a:xfrm>
            <a:off x="10677914" y="6298435"/>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3199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39486"/>
            <a:ext cx="12192000" cy="6647974"/>
          </a:xfrm>
          <a:prstGeom prst="rect">
            <a:avLst/>
          </a:prstGeom>
        </p:spPr>
        <p:txBody>
          <a:bodyPr wrap="square">
            <a:spAutoFit/>
          </a:bodyPr>
          <a:lstStyle/>
          <a:p>
            <a:r>
              <a:rPr lang="en-US" sz="4400" dirty="0">
                <a:latin typeface="Times New Roman" panose="02020603050405020304" pitchFamily="18" charset="0"/>
              </a:rPr>
              <a:t>Step 2: Access </a:t>
            </a:r>
            <a:r>
              <a:rPr lang="en-US" sz="4400" dirty="0" err="1">
                <a:latin typeface="Times New Roman" panose="02020603050405020304" pitchFamily="18" charset="0"/>
              </a:rPr>
              <a:t>GeorgiaVIEW</a:t>
            </a:r>
            <a:endParaRPr lang="en-US" sz="4400" dirty="0">
              <a:latin typeface="Times New Roman" panose="02020603050405020304" pitchFamily="18" charset="0"/>
            </a:endParaRPr>
          </a:p>
          <a:p>
            <a:endParaRPr lang="en-US" sz="4400" dirty="0">
              <a:latin typeface="Times New Roman" panose="02020603050405020304" pitchFamily="18" charset="0"/>
            </a:endParaRPr>
          </a:p>
          <a:p>
            <a:pPr marL="457200" marR="2880" indent="-457200">
              <a:buFont typeface="Courier New" panose="02070309020205020404" pitchFamily="49" charset="0"/>
              <a:buChar char="o"/>
            </a:pPr>
            <a:r>
              <a:rPr lang="en-US" sz="3200" dirty="0">
                <a:latin typeface="Times New Roman" panose="02020603050405020304" pitchFamily="18" charset="0"/>
              </a:rPr>
              <a:t>After logging in to Unify, click on the </a:t>
            </a:r>
            <a:r>
              <a:rPr lang="en-US" sz="3200" dirty="0" err="1">
                <a:latin typeface="Times New Roman" panose="02020603050405020304" pitchFamily="18" charset="0"/>
              </a:rPr>
              <a:t>GeorgiaVIEW</a:t>
            </a:r>
            <a:r>
              <a:rPr lang="en-US" sz="3200" dirty="0">
                <a:latin typeface="Times New Roman" panose="02020603050405020304" pitchFamily="18" charset="0"/>
              </a:rPr>
              <a:t> button in the center of the page.</a:t>
            </a:r>
          </a:p>
          <a:p>
            <a:pPr marL="457200" marR="2880" indent="-457200">
              <a:buFont typeface="Courier New" panose="02070309020205020404" pitchFamily="49" charset="0"/>
              <a:buChar char="o"/>
            </a:pPr>
            <a:endParaRPr lang="en-US" sz="3200" dirty="0">
              <a:latin typeface="Times New Roman" panose="02020603050405020304" pitchFamily="18" charset="0"/>
            </a:endParaRPr>
          </a:p>
          <a:p>
            <a:pPr marL="457200" marR="7080" indent="-457200">
              <a:buFont typeface="Courier New" panose="02070309020205020404" pitchFamily="49" charset="0"/>
              <a:buChar char="o"/>
            </a:pPr>
            <a:r>
              <a:rPr lang="en-US" sz="3200" dirty="0">
                <a:latin typeface="Times New Roman" panose="02020603050405020304" pitchFamily="18" charset="0"/>
              </a:rPr>
              <a:t>If you have logged in to Unify but cannot access </a:t>
            </a:r>
            <a:r>
              <a:rPr lang="en-US" sz="3200" dirty="0" err="1">
                <a:latin typeface="Times New Roman" panose="02020603050405020304" pitchFamily="18" charset="0"/>
              </a:rPr>
              <a:t>GeorgiaVIEW</a:t>
            </a:r>
            <a:r>
              <a:rPr lang="en-US" sz="3200" dirty="0">
                <a:latin typeface="Times New Roman" panose="02020603050405020304" pitchFamily="18" charset="0"/>
              </a:rPr>
              <a:t>, contact the Center for Teaching &amp; Learning at </a:t>
            </a:r>
          </a:p>
          <a:p>
            <a:pPr marL="457200" marR="7080" indent="-457200">
              <a:buFont typeface="Courier New" panose="02070309020205020404" pitchFamily="49" charset="0"/>
              <a:buChar char="o"/>
            </a:pPr>
            <a:r>
              <a:rPr lang="en-US" sz="3200" dirty="0">
                <a:latin typeface="Times New Roman" panose="02020603050405020304" pitchFamily="18" charset="0"/>
              </a:rPr>
              <a:t>Email: </a:t>
            </a:r>
            <a:r>
              <a:rPr lang="en-US" sz="3200" dirty="0">
                <a:latin typeface="Times New Roman" panose="02020603050405020304" pitchFamily="18" charset="0"/>
                <a:hlinkClick r:id="rId2"/>
              </a:rPr>
              <a:t>ctl@gcsu.edu</a:t>
            </a:r>
            <a:endParaRPr lang="en-US" sz="3200" dirty="0">
              <a:latin typeface="Times New Roman" panose="02020603050405020304" pitchFamily="18" charset="0"/>
            </a:endParaRPr>
          </a:p>
          <a:p>
            <a:pPr marL="457200" marR="7080" indent="-457200">
              <a:buFont typeface="Courier New" panose="02070309020205020404" pitchFamily="49" charset="0"/>
              <a:buChar char="o"/>
            </a:pPr>
            <a:r>
              <a:rPr lang="en-US" sz="3200" dirty="0">
                <a:latin typeface="Times New Roman" panose="02020603050405020304" pitchFamily="18" charset="0"/>
              </a:rPr>
              <a:t>Phone: 478-445-2520</a:t>
            </a:r>
          </a:p>
          <a:p>
            <a:pPr marL="457200" marR="7080" indent="-457200">
              <a:buFont typeface="Courier New" panose="02070309020205020404" pitchFamily="49" charset="0"/>
              <a:buChar char="o"/>
            </a:pPr>
            <a:r>
              <a:rPr lang="en-US" sz="3200" dirty="0">
                <a:latin typeface="Times New Roman" panose="02020603050405020304" pitchFamily="18" charset="0"/>
              </a:rPr>
              <a:t>After Hours Help- 1-855-772-0423</a:t>
            </a:r>
          </a:p>
          <a:p>
            <a:pPr marR="7080"/>
            <a:r>
              <a:rPr lang="en-US" sz="3200" dirty="0">
                <a:latin typeface="Times New Roman" panose="02020603050405020304" pitchFamily="18" charset="0"/>
              </a:rPr>
              <a:t>	</a:t>
            </a:r>
            <a:endParaRPr lang="en-US" sz="3200" dirty="0">
              <a:solidFill>
                <a:srgbClr val="000000"/>
              </a:solidFill>
              <a:latin typeface="Times New Roman" panose="02020603050405020304" pitchFamily="18" charset="0"/>
              <a:hlinkClick r:id="rId2"/>
            </a:endParaRPr>
          </a:p>
          <a:p>
            <a:pPr marR="7080"/>
            <a:endParaRPr lang="en-US" sz="3200" dirty="0">
              <a:solidFill>
                <a:srgbClr val="000000"/>
              </a:solidFill>
              <a:latin typeface="Times New Roman" panose="02020603050405020304" pitchFamily="18" charset="0"/>
              <a:hlinkClick r:id="rId2"/>
            </a:endParaRPr>
          </a:p>
          <a:p>
            <a:pPr marL="285750" indent="-285750">
              <a:buFont typeface="Courier New" panose="02070309020205020404" pitchFamily="49" charset="0"/>
              <a:buChar char="o"/>
            </a:pPr>
            <a:endParaRPr lang="en-US" dirty="0">
              <a:latin typeface="Times New Roman" panose="02020603050405020304" pitchFamily="18" charset="0"/>
            </a:endParaRPr>
          </a:p>
        </p:txBody>
      </p:sp>
      <p:sp>
        <p:nvSpPr>
          <p:cNvPr id="3" name="Right Arrow 2">
            <a:hlinkClick r:id="rId3" action="ppaction://hlinksldjump"/>
          </p:cNvPr>
          <p:cNvSpPr/>
          <p:nvPr/>
        </p:nvSpPr>
        <p:spPr>
          <a:xfrm>
            <a:off x="10547285" y="5816620"/>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473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698512" y="2076155"/>
            <a:ext cx="184731" cy="369332"/>
          </a:xfrm>
          <a:prstGeom prst="rect">
            <a:avLst/>
          </a:prstGeom>
          <a:noFill/>
        </p:spPr>
        <p:txBody>
          <a:bodyPr wrap="none" rtlCol="0">
            <a:spAutoFit/>
          </a:bodyPr>
          <a:lstStyle/>
          <a:p>
            <a:endParaRPr lang="en-US" dirty="0"/>
          </a:p>
        </p:txBody>
      </p:sp>
      <p:sp>
        <p:nvSpPr>
          <p:cNvPr id="10" name="Rectangle 9"/>
          <p:cNvSpPr/>
          <p:nvPr/>
        </p:nvSpPr>
        <p:spPr>
          <a:xfrm>
            <a:off x="255181" y="156470"/>
            <a:ext cx="11697530" cy="156940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ounded Rectangle 1"/>
          <p:cNvSpPr/>
          <p:nvPr/>
        </p:nvSpPr>
        <p:spPr>
          <a:xfrm>
            <a:off x="2231251" y="24256"/>
            <a:ext cx="7745390" cy="219071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Unify</a:t>
            </a:r>
            <a:endParaRPr lang="en-US" dirty="0"/>
          </a:p>
        </p:txBody>
      </p:sp>
      <p:sp>
        <p:nvSpPr>
          <p:cNvPr id="4" name="Rounded Rectangle 3"/>
          <p:cNvSpPr/>
          <p:nvPr/>
        </p:nvSpPr>
        <p:spPr>
          <a:xfrm>
            <a:off x="1115454" y="2565257"/>
            <a:ext cx="8861187" cy="2903278"/>
          </a:xfrm>
          <a:prstGeom prst="roundRect">
            <a:avLst/>
          </a:pr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After submitting your initial password, there will be a box that tells you the next step is to enroll. </a:t>
            </a:r>
          </a:p>
          <a:p>
            <a:pPr marL="914400" algn="ctr"/>
            <a:r>
              <a:rPr lang="en-US" sz="4400" dirty="0">
                <a:solidFill>
                  <a:schemeClr val="accent2">
                    <a:lumMod val="75000"/>
                  </a:schemeClr>
                </a:solidFill>
              </a:rPr>
              <a:t>DO NOT ENROLL HERE !!!</a:t>
            </a:r>
            <a:r>
              <a:rPr lang="en-US" sz="2800" dirty="0">
                <a:solidFill>
                  <a:schemeClr val="accent2">
                    <a:lumMod val="75000"/>
                  </a:schemeClr>
                </a:solidFill>
              </a:rPr>
              <a:t>				</a:t>
            </a:r>
          </a:p>
        </p:txBody>
      </p:sp>
      <p:pic>
        <p:nvPicPr>
          <p:cNvPr id="3" name="Picture 2"/>
          <p:cNvPicPr>
            <a:picLocks noChangeAspect="1"/>
          </p:cNvPicPr>
          <p:nvPr/>
        </p:nvPicPr>
        <p:blipFill>
          <a:blip r:embed="rId2"/>
          <a:stretch>
            <a:fillRect/>
          </a:stretch>
        </p:blipFill>
        <p:spPr>
          <a:xfrm>
            <a:off x="-4438" y="5677786"/>
            <a:ext cx="2239784" cy="1180214"/>
          </a:xfrm>
          <a:prstGeom prst="rect">
            <a:avLst/>
          </a:prstGeom>
        </p:spPr>
      </p:pic>
      <p:sp>
        <p:nvSpPr>
          <p:cNvPr id="7" name="Right Arrow 6">
            <a:hlinkClick r:id="rId3" action="ppaction://hlinksldjump"/>
          </p:cNvPr>
          <p:cNvSpPr/>
          <p:nvPr/>
        </p:nvSpPr>
        <p:spPr>
          <a:xfrm>
            <a:off x="10459232" y="6125228"/>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622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483" y="299609"/>
            <a:ext cx="12192000" cy="6001643"/>
          </a:xfrm>
          <a:prstGeom prst="rect">
            <a:avLst/>
          </a:prstGeom>
        </p:spPr>
        <p:txBody>
          <a:bodyPr wrap="square">
            <a:spAutoFit/>
          </a:bodyPr>
          <a:lstStyle/>
          <a:p>
            <a:r>
              <a:rPr lang="en-US" sz="2400" dirty="0">
                <a:latin typeface="Times New Roman" panose="02020603050405020304" pitchFamily="18" charset="0"/>
              </a:rPr>
              <a:t>Step 3: Access Courses in </a:t>
            </a:r>
            <a:r>
              <a:rPr lang="en-US" sz="2400" dirty="0" err="1">
                <a:latin typeface="Times New Roman" panose="02020603050405020304" pitchFamily="18" charset="0"/>
              </a:rPr>
              <a:t>GeorgiaVIEW</a:t>
            </a:r>
            <a:r>
              <a:rPr lang="en-US" sz="2400" dirty="0">
                <a:latin typeface="Times New Roman" panose="02020603050405020304" pitchFamily="18" charset="0"/>
              </a:rPr>
              <a:t> D2L</a:t>
            </a:r>
          </a:p>
          <a:p>
            <a:endParaRPr lang="en-US" sz="2400" dirty="0">
              <a:latin typeface="Times New Roman" panose="02020603050405020304" pitchFamily="18" charset="0"/>
            </a:endParaRPr>
          </a:p>
          <a:p>
            <a:pPr marL="457200" marR="2810" indent="-457200">
              <a:buFont typeface="Courier New" panose="02070309020205020404" pitchFamily="49" charset="0"/>
              <a:buChar char="o"/>
            </a:pPr>
            <a:r>
              <a:rPr lang="en-US" sz="2400" dirty="0">
                <a:latin typeface="Times New Roman" panose="02020603050405020304" pitchFamily="18" charset="0"/>
              </a:rPr>
              <a:t>After logging in to </a:t>
            </a:r>
            <a:r>
              <a:rPr lang="en-US" sz="2400" dirty="0" err="1">
                <a:latin typeface="Times New Roman" panose="02020603050405020304" pitchFamily="18" charset="0"/>
              </a:rPr>
              <a:t>GeorgiaVIEW</a:t>
            </a:r>
            <a:r>
              <a:rPr lang="en-US" sz="2400" dirty="0">
                <a:latin typeface="Times New Roman" panose="02020603050405020304" pitchFamily="18" charset="0"/>
              </a:rPr>
              <a:t> D2L, locate the “My Courses” heading on the home page of </a:t>
            </a:r>
            <a:r>
              <a:rPr lang="en-US" sz="2400" dirty="0" err="1">
                <a:latin typeface="Times New Roman" panose="02020603050405020304" pitchFamily="18" charset="0"/>
              </a:rPr>
              <a:t>GeorgiaVIEW</a:t>
            </a:r>
            <a:r>
              <a:rPr lang="en-US" sz="2400" dirty="0">
                <a:latin typeface="Times New Roman" panose="02020603050405020304" pitchFamily="18" charset="0"/>
              </a:rPr>
              <a:t>.</a:t>
            </a:r>
          </a:p>
          <a:p>
            <a:pPr marL="457200" marR="2810" indent="-457200">
              <a:buFont typeface="Courier New" panose="02070309020205020404" pitchFamily="49" charset="0"/>
              <a:buChar char="o"/>
            </a:pPr>
            <a:endParaRPr lang="en-US" sz="2400" dirty="0">
              <a:latin typeface="Times New Roman" panose="02020603050405020304" pitchFamily="18" charset="0"/>
            </a:endParaRPr>
          </a:p>
          <a:p>
            <a:pPr marL="457200" marR="2000" indent="-457200">
              <a:buFont typeface="Courier New" panose="02070309020205020404" pitchFamily="49" charset="0"/>
              <a:buChar char="o"/>
            </a:pPr>
            <a:r>
              <a:rPr lang="en-US" sz="2400" dirty="0">
                <a:latin typeface="Times New Roman" panose="02020603050405020304" pitchFamily="18" charset="0"/>
              </a:rPr>
              <a:t>From the list provided, find your course. NOTE: Courses are not found under the “My Courses” heading until the first day of the semester.</a:t>
            </a:r>
          </a:p>
          <a:p>
            <a:pPr marL="457200" marR="2000" indent="-457200">
              <a:buFont typeface="Courier New" panose="02070309020205020404" pitchFamily="49" charset="0"/>
              <a:buChar char="o"/>
            </a:pPr>
            <a:endParaRPr lang="en-US" sz="2400" dirty="0">
              <a:latin typeface="Times New Roman" panose="02020603050405020304" pitchFamily="18" charset="0"/>
            </a:endParaRPr>
          </a:p>
          <a:p>
            <a:pPr marL="457200" marR="2280" indent="-457200">
              <a:buFont typeface="Courier New" panose="02070309020205020404" pitchFamily="49" charset="0"/>
              <a:buChar char="o"/>
            </a:pPr>
            <a:r>
              <a:rPr lang="en-US" sz="2400" dirty="0">
                <a:latin typeface="Times New Roman" panose="02020603050405020304" pitchFamily="18" charset="0"/>
              </a:rPr>
              <a:t>To Access your course, click on the name of your course under the “My Course” heading.</a:t>
            </a:r>
          </a:p>
          <a:p>
            <a:pPr marL="457200" marR="2280" indent="-457200">
              <a:buFont typeface="Courier New" panose="02070309020205020404" pitchFamily="49" charset="0"/>
              <a:buChar char="o"/>
            </a:pPr>
            <a:endParaRPr lang="en-US" sz="2400" dirty="0">
              <a:latin typeface="Times New Roman" panose="02020603050405020304" pitchFamily="18" charset="0"/>
            </a:endParaRPr>
          </a:p>
          <a:p>
            <a:pPr marL="457200" marR="2220" indent="-457200">
              <a:buFont typeface="Courier New" panose="02070309020205020404" pitchFamily="49" charset="0"/>
              <a:buChar char="o"/>
            </a:pPr>
            <a:r>
              <a:rPr lang="en-US" sz="2400" dirty="0">
                <a:latin typeface="Times New Roman" panose="02020603050405020304" pitchFamily="18" charset="0"/>
              </a:rPr>
              <a:t>If your course(s) is not showing under the “My Courses” heading, click on the waffle at the top of the page (next to the envelope), and search for your course(s) in the list.</a:t>
            </a:r>
          </a:p>
          <a:p>
            <a:pPr marL="457200" marR="2220" indent="-457200">
              <a:buFont typeface="Courier New" panose="02070309020205020404" pitchFamily="49" charset="0"/>
              <a:buChar char="o"/>
            </a:pPr>
            <a:endParaRPr lang="en-US" sz="2400" dirty="0">
              <a:latin typeface="Times New Roman" panose="02020603050405020304" pitchFamily="18" charset="0"/>
            </a:endParaRPr>
          </a:p>
          <a:p>
            <a:pPr marL="457200" marR="1800" indent="-457200">
              <a:buFont typeface="Courier New" panose="02070309020205020404" pitchFamily="49" charset="0"/>
              <a:buChar char="o"/>
            </a:pPr>
            <a:r>
              <a:rPr lang="en-US" sz="2400" dirty="0">
                <a:latin typeface="Times New Roman" panose="02020603050405020304" pitchFamily="18" charset="0"/>
              </a:rPr>
              <a:t>If your course(s) is not showing in the “My Courses” heading, or in the waffle on the </a:t>
            </a:r>
            <a:r>
              <a:rPr lang="en-US" sz="2400" dirty="0" err="1">
                <a:latin typeface="Times New Roman" panose="02020603050405020304" pitchFamily="18" charset="0"/>
              </a:rPr>
              <a:t>GeorgiaVIEW</a:t>
            </a:r>
            <a:r>
              <a:rPr lang="en-US" sz="2400" dirty="0">
                <a:latin typeface="Times New Roman" panose="02020603050405020304" pitchFamily="18" charset="0"/>
              </a:rPr>
              <a:t> home page, contact the Center for Teaching &amp; Learning at</a:t>
            </a:r>
          </a:p>
          <a:p>
            <a:pPr marL="457200" marR="1800" indent="-457200">
              <a:buFont typeface="Courier New" panose="02070309020205020404" pitchFamily="49" charset="0"/>
              <a:buChar char="o"/>
            </a:pPr>
            <a:r>
              <a:rPr lang="en-US" sz="2400" dirty="0">
                <a:latin typeface="Times New Roman" panose="02020603050405020304" pitchFamily="18" charset="0"/>
              </a:rPr>
              <a:t> </a:t>
            </a:r>
            <a:r>
              <a:rPr lang="en-US" sz="2400" u="sng" dirty="0">
                <a:solidFill>
                  <a:srgbClr val="0000FF"/>
                </a:solidFill>
                <a:latin typeface="Times New Roman" panose="02020603050405020304" pitchFamily="18" charset="0"/>
                <a:hlinkClick r:id="rId2"/>
              </a:rPr>
              <a:t>ctl@gcsu.edu </a:t>
            </a:r>
            <a:r>
              <a:rPr lang="en-US" sz="2400" dirty="0">
                <a:solidFill>
                  <a:srgbClr val="000000"/>
                </a:solidFill>
                <a:latin typeface="Times New Roman" panose="02020603050405020304" pitchFamily="18" charset="0"/>
                <a:hlinkClick r:id="rId2"/>
              </a:rPr>
              <a:t>or 478-445-2520</a:t>
            </a:r>
          </a:p>
        </p:txBody>
      </p:sp>
      <p:sp>
        <p:nvSpPr>
          <p:cNvPr id="4" name="Right Arrow 3">
            <a:hlinkClick r:id="rId3" action="ppaction://hlinksldjump"/>
          </p:cNvPr>
          <p:cNvSpPr/>
          <p:nvPr/>
        </p:nvSpPr>
        <p:spPr>
          <a:xfrm>
            <a:off x="10547285" y="5816620"/>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7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9314" y="1959430"/>
            <a:ext cx="7859486" cy="2699656"/>
          </a:xfrm>
        </p:spPr>
        <p:txBody>
          <a:bodyPr>
            <a:noAutofit/>
          </a:bodyPr>
          <a:lstStyle/>
          <a:p>
            <a:r>
              <a:rPr lang="en-US" sz="9600" dirty="0">
                <a:solidFill>
                  <a:srgbClr val="002060"/>
                </a:solidFill>
              </a:rPr>
              <a:t>Thank you</a:t>
            </a:r>
            <a:br>
              <a:rPr lang="en-US" sz="9600" dirty="0">
                <a:solidFill>
                  <a:srgbClr val="002060"/>
                </a:solidFill>
              </a:rPr>
            </a:br>
            <a:endParaRPr lang="en-US" sz="9600" dirty="0">
              <a:solidFill>
                <a:srgbClr val="002060"/>
              </a:solidFill>
            </a:endParaRPr>
          </a:p>
        </p:txBody>
      </p:sp>
    </p:spTree>
    <p:extLst>
      <p:ext uri="{BB962C8B-B14F-4D97-AF65-F5344CB8AC3E}">
        <p14:creationId xmlns:p14="http://schemas.microsoft.com/office/powerpoint/2010/main" val="15244606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1998</TotalTime>
  <Words>3621</Words>
  <Application>Microsoft Office PowerPoint</Application>
  <PresentationFormat>Widescreen</PresentationFormat>
  <Paragraphs>302</Paragraphs>
  <Slides>91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91</vt:i4>
      </vt:variant>
    </vt:vector>
  </HeadingPairs>
  <TitlesOfParts>
    <vt:vector size="102" baseType="lpstr">
      <vt:lpstr>Arial</vt:lpstr>
      <vt:lpstr>Courier New</vt:lpstr>
      <vt:lpstr>Dubai</vt:lpstr>
      <vt:lpstr>Garamond</vt:lpstr>
      <vt:lpstr>Gill Sans MT</vt:lpstr>
      <vt:lpstr>HelveticaNeue-Light</vt:lpstr>
      <vt:lpstr>Tahoma</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That is Correct!</vt:lpstr>
      <vt:lpstr>Sorry  that is incorrect!</vt:lpstr>
      <vt:lpstr>PowerPoint Presentation</vt:lpstr>
      <vt:lpstr>PowerPoint Presentation</vt:lpstr>
      <vt:lpstr>2. True or False: After the initial password creation, you will need your password and GCID to login into Unify?  </vt:lpstr>
      <vt:lpstr>Sorry!</vt:lpstr>
      <vt:lpstr>Congratulations! </vt:lpstr>
      <vt:lpstr>PowerPoint Presentation</vt:lpstr>
      <vt:lpstr>Why should you use the Planner?</vt:lpstr>
      <vt:lpstr>To Begin Using the Planner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True or False: When in Unify, you must select the PAWS tile to access registration and DegreeWorks.   </vt:lpstr>
      <vt:lpstr>Congratulations!!</vt:lpstr>
      <vt:lpstr>Sorry ! </vt:lpstr>
      <vt:lpstr>PowerPoint Presentation</vt:lpstr>
      <vt:lpstr>PowerPoint Presentation</vt:lpstr>
      <vt:lpstr>LIVETEXT </vt:lpstr>
      <vt:lpstr>What is LiveText?</vt:lpstr>
      <vt:lpstr>How do I get to LiveText?</vt:lpstr>
      <vt:lpstr>How do I get a LIVETEXT Account</vt:lpstr>
      <vt:lpstr>What do I do with it when I  get it?</vt:lpstr>
      <vt:lpstr>Where can I get help if I am having trouble either registering or using LiveText?</vt:lpstr>
      <vt:lpstr> Georgia View</vt:lpstr>
      <vt:lpstr>PowerPoint Presentation</vt:lpstr>
      <vt:lpstr>PowerPoint Presentation</vt:lpstr>
      <vt:lpstr>PowerPoint Presentation</vt:lpstr>
      <vt:lpstr>Thank you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shanda brand</dc:creator>
  <cp:lastModifiedBy>shanda brand</cp:lastModifiedBy>
  <cp:revision>156</cp:revision>
  <dcterms:created xsi:type="dcterms:W3CDTF">2017-06-22T18:56:59Z</dcterms:created>
  <dcterms:modified xsi:type="dcterms:W3CDTF">2018-04-24T14:29:28Z</dcterms:modified>
</cp:coreProperties>
</file>